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65" r:id="rId3"/>
    <p:sldId id="375" r:id="rId4"/>
    <p:sldId id="630" r:id="rId5"/>
    <p:sldId id="377" r:id="rId6"/>
    <p:sldId id="624" r:id="rId7"/>
    <p:sldId id="621" r:id="rId8"/>
    <p:sldId id="379" r:id="rId9"/>
    <p:sldId id="622" r:id="rId10"/>
    <p:sldId id="623" r:id="rId11"/>
    <p:sldId id="627" r:id="rId12"/>
    <p:sldId id="628" r:id="rId13"/>
    <p:sldId id="629" r:id="rId14"/>
    <p:sldId id="625" r:id="rId15"/>
    <p:sldId id="631"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aman Amannejad" initials="YA" lastIdx="1" clrIdx="0">
    <p:extLst>
      <p:ext uri="{19B8F6BF-5375-455C-9EA6-DF929625EA0E}">
        <p15:presenceInfo xmlns:p15="http://schemas.microsoft.com/office/powerpoint/2012/main" userId="84858ff3-2816-48bf-a4b3-189216645a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170"/>
  </p:normalViewPr>
  <p:slideViewPr>
    <p:cSldViewPr snapToGrid="0">
      <p:cViewPr varScale="1">
        <p:scale>
          <a:sx n="81" d="100"/>
          <a:sy n="81" d="100"/>
        </p:scale>
        <p:origin x="64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1T12:35:47.428" idx="1">
    <p:pos x="7642" y="1657"/>
    <p:text>Check this</p:text>
    <p:extLst>
      <p:ext uri="{C676402C-5697-4E1C-873F-D02D1690AC5C}">
        <p15:threadingInfo xmlns:p15="http://schemas.microsoft.com/office/powerpoint/2012/main" timeZoneBias="3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DC658-0A7F-2549-8ACB-E09B771AAFC7}" type="datetimeFigureOut">
              <a:rPr lang="en-CA" smtClean="0"/>
              <a:t>2026-01-19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4FE2E-520B-E24A-BE76-FB65D8B7EF13}" type="slidenum">
              <a:rPr lang="en-CA" smtClean="0"/>
              <a:t>‹#›</a:t>
            </a:fld>
            <a:endParaRPr lang="en-CA"/>
          </a:p>
        </p:txBody>
      </p:sp>
    </p:spTree>
    <p:extLst>
      <p:ext uri="{BB962C8B-B14F-4D97-AF65-F5344CB8AC3E}">
        <p14:creationId xmlns:p14="http://schemas.microsoft.com/office/powerpoint/2010/main" val="340693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BF534823-7500-964A-AAB1-C33E5ABFFF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A310F26C-21EC-7C4E-AD70-CE6B28976B64}" type="slidenum">
              <a:rPr lang="en-US" altLang="en-US" sz="1200">
                <a:solidFill>
                  <a:schemeClr val="tx1"/>
                </a:solidFill>
              </a:rPr>
              <a:pPr eaLnBrk="1" hangingPunct="1"/>
              <a:t>3</a:t>
            </a:fld>
            <a:endParaRPr lang="en-US" altLang="en-US" sz="1200">
              <a:solidFill>
                <a:schemeClr val="tx1"/>
              </a:solidFill>
            </a:endParaRPr>
          </a:p>
        </p:txBody>
      </p:sp>
      <p:sp>
        <p:nvSpPr>
          <p:cNvPr id="141315" name="Rectangle 2">
            <a:extLst>
              <a:ext uri="{FF2B5EF4-FFF2-40B4-BE49-F238E27FC236}">
                <a16:creationId xmlns:a16="http://schemas.microsoft.com/office/drawing/2014/main" id="{83C7A1F6-1E54-2A4F-ACE4-5A198FED156A}"/>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DE51CF53-1446-1541-B2CB-E4BB6E0A8B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7034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7</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902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8</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775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9</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209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10</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5152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11</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31603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12</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3210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13</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346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384B764-62CD-054F-8C0D-0FDDE4E71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11CC842-3D5F-B24E-B580-F1108D87C406}" type="slidenum">
              <a:rPr lang="en-US" altLang="en-US" sz="1200">
                <a:solidFill>
                  <a:schemeClr val="tx1"/>
                </a:solidFill>
              </a:rPr>
              <a:pPr eaLnBrk="1" hangingPunct="1"/>
              <a:t>14</a:t>
            </a:fld>
            <a:endParaRPr lang="en-US" altLang="en-US" sz="1200">
              <a:solidFill>
                <a:schemeClr val="tx1"/>
              </a:solidFill>
            </a:endParaRPr>
          </a:p>
        </p:txBody>
      </p:sp>
      <p:sp>
        <p:nvSpPr>
          <p:cNvPr id="142339" name="Rectangle 2">
            <a:extLst>
              <a:ext uri="{FF2B5EF4-FFF2-40B4-BE49-F238E27FC236}">
                <a16:creationId xmlns:a16="http://schemas.microsoft.com/office/drawing/2014/main" id="{DA8DE5C1-E7A2-FD49-BB79-2FC35C58923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34F345A-A4A4-9F46-A19B-37F4B679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6582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D1DA2-CBB2-5261-92F6-0B7F208D27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1FD0DE9-E10E-12B6-CF11-14B0EB0437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01AC52E-A340-4E79-292E-B78E7B52B40D}"/>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5" name="Footer Placeholder 4">
            <a:extLst>
              <a:ext uri="{FF2B5EF4-FFF2-40B4-BE49-F238E27FC236}">
                <a16:creationId xmlns:a16="http://schemas.microsoft.com/office/drawing/2014/main" id="{2C39B7D0-AA02-A298-2C6D-6ECDBBC090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FA7096-C0F2-1945-4694-AAE48C11A443}"/>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1296115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DFF6-3186-4472-E2F7-B930A49492E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C86B2B9-60F3-655D-F9D4-DF38EC48B8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1FA80-B6C6-9693-3EEA-49E949E267BB}"/>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5" name="Footer Placeholder 4">
            <a:extLst>
              <a:ext uri="{FF2B5EF4-FFF2-40B4-BE49-F238E27FC236}">
                <a16:creationId xmlns:a16="http://schemas.microsoft.com/office/drawing/2014/main" id="{DC59AAC4-58DA-B06B-8867-925CF3B92D8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DFFE77-5F67-479E-45E8-D315EC8151D9}"/>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4283617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47CB6-9239-BB63-A1F3-48E427289B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84EB4A2-3A01-5D6A-3858-D7444C0A18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A49DC1-75BB-F8C9-FC0A-3861C4DC4F7C}"/>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5" name="Footer Placeholder 4">
            <a:extLst>
              <a:ext uri="{FF2B5EF4-FFF2-40B4-BE49-F238E27FC236}">
                <a16:creationId xmlns:a16="http://schemas.microsoft.com/office/drawing/2014/main" id="{3075F5B2-6872-3FA4-50D1-8B7D823E4C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8EACE71-4581-A5EB-B6BE-18899F525C89}"/>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235676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244D-A2B0-CFFE-14FC-9274E699A56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6C7BCCA-7B70-5BDA-96BF-9710FA3C47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C87A99-A7F8-74F4-82D4-0D7C19A266D4}"/>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5" name="Footer Placeholder 4">
            <a:extLst>
              <a:ext uri="{FF2B5EF4-FFF2-40B4-BE49-F238E27FC236}">
                <a16:creationId xmlns:a16="http://schemas.microsoft.com/office/drawing/2014/main" id="{9CC20DC3-8E1B-A50A-BDDB-982A3D5120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45FF34-3503-037A-8058-A793C66CF371}"/>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284564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712E-AD23-3C96-0C11-98516B4AD5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4295789-DB4E-139C-9A3A-8E54A5DF0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57A9EE-907C-A55D-4C52-68F10B8B227F}"/>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5" name="Footer Placeholder 4">
            <a:extLst>
              <a:ext uri="{FF2B5EF4-FFF2-40B4-BE49-F238E27FC236}">
                <a16:creationId xmlns:a16="http://schemas.microsoft.com/office/drawing/2014/main" id="{E0CEC4FD-1D9F-EA71-91BF-F8A26929F2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EE29578-F2BB-3C47-FF7E-356999DB8CA9}"/>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289208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0A2B-CB74-C453-3980-C00A4213718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48CF64D-8950-A2B2-4506-F908AD738F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8028A92-9969-B6A0-9042-CA78914D3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CB7ECFE-BEC3-1C4A-26CE-A1DB1208E158}"/>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6" name="Footer Placeholder 5">
            <a:extLst>
              <a:ext uri="{FF2B5EF4-FFF2-40B4-BE49-F238E27FC236}">
                <a16:creationId xmlns:a16="http://schemas.microsoft.com/office/drawing/2014/main" id="{3474F037-6949-4C1D-2A9C-55DCE20FBD7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C950F6-C434-A5FF-007C-1146C8EDE3B2}"/>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403407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7BE1-865D-8B29-707B-5C5BE7745A7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573E10-12BD-193F-A23B-20DC42751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45922-87B4-55BF-E322-4DC6411A69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B3B5862-BBE4-C79D-1AF3-B1A45E74E2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DC3FD2-EDE3-31EA-318D-1B9E02BC5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004AD3E-E6AB-4EDE-4427-1B3A813C03C0}"/>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8" name="Footer Placeholder 7">
            <a:extLst>
              <a:ext uri="{FF2B5EF4-FFF2-40B4-BE49-F238E27FC236}">
                <a16:creationId xmlns:a16="http://schemas.microsoft.com/office/drawing/2014/main" id="{00613D30-2522-C01A-16EE-8AF9C8007C0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2191A27-2D01-4AF6-87B6-4F52290CF26D}"/>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353142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38FE-FA23-06F0-D68E-2B13047673E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BEF7CBD-4253-9D24-2659-491995990202}"/>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4" name="Footer Placeholder 3">
            <a:extLst>
              <a:ext uri="{FF2B5EF4-FFF2-40B4-BE49-F238E27FC236}">
                <a16:creationId xmlns:a16="http://schemas.microsoft.com/office/drawing/2014/main" id="{E60E7927-A902-565B-3FD6-5BF010A64BA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45AC207-4A89-773E-3B33-9387AEAF7275}"/>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3293623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5F0BF4-0F3B-0C0D-DE90-55026EC47308}"/>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3" name="Footer Placeholder 2">
            <a:extLst>
              <a:ext uri="{FF2B5EF4-FFF2-40B4-BE49-F238E27FC236}">
                <a16:creationId xmlns:a16="http://schemas.microsoft.com/office/drawing/2014/main" id="{CACA2EF8-90D0-1086-8733-E9A7083C2D9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F4A0470-5FA7-65DA-1230-2C1ABB60853E}"/>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219607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2D16-7EE5-D332-8787-4D4C102626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FEBEF96-2165-569F-A617-A3618611BE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7990CB0-B10A-A76E-0820-A27882341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9E500-D99E-B9BA-5023-BADDA1ED17E0}"/>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6" name="Footer Placeholder 5">
            <a:extLst>
              <a:ext uri="{FF2B5EF4-FFF2-40B4-BE49-F238E27FC236}">
                <a16:creationId xmlns:a16="http://schemas.microsoft.com/office/drawing/2014/main" id="{19990C0E-798D-5C73-FAD8-E37A9F9E625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6505A39-9454-CEF2-522E-44D11056D4E6}"/>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49242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EC1E-9BB9-3DB7-5A18-68868F8AD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7285549-AB15-F138-6ABE-18758E4DA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F96CA18-C10A-87D2-D463-549C61561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142E63-EF50-B98C-9A6A-F167C360A1F1}"/>
              </a:ext>
            </a:extLst>
          </p:cNvPr>
          <p:cNvSpPr>
            <a:spLocks noGrp="1"/>
          </p:cNvSpPr>
          <p:nvPr>
            <p:ph type="dt" sz="half" idx="10"/>
          </p:nvPr>
        </p:nvSpPr>
        <p:spPr/>
        <p:txBody>
          <a:bodyPr/>
          <a:lstStyle/>
          <a:p>
            <a:fld id="{3773CBC9-E63F-2449-9BA5-B487CF9EB662}" type="datetimeFigureOut">
              <a:rPr lang="en-CA" smtClean="0"/>
              <a:t>2026-01-19</a:t>
            </a:fld>
            <a:endParaRPr lang="en-CA"/>
          </a:p>
        </p:txBody>
      </p:sp>
      <p:sp>
        <p:nvSpPr>
          <p:cNvPr id="6" name="Footer Placeholder 5">
            <a:extLst>
              <a:ext uri="{FF2B5EF4-FFF2-40B4-BE49-F238E27FC236}">
                <a16:creationId xmlns:a16="http://schemas.microsoft.com/office/drawing/2014/main" id="{05301EFB-144C-110D-5EFC-BB4E1D52971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74F3F6E-B6CA-EE21-8FB9-972B53EF0F5E}"/>
              </a:ext>
            </a:extLst>
          </p:cNvPr>
          <p:cNvSpPr>
            <a:spLocks noGrp="1"/>
          </p:cNvSpPr>
          <p:nvPr>
            <p:ph type="sldNum" sz="quarter" idx="12"/>
          </p:nvPr>
        </p:nvSpPr>
        <p:spPr/>
        <p:txBody>
          <a:bodyPr/>
          <a:lstStyle/>
          <a:p>
            <a:fld id="{A5A2DBB1-5FB0-484A-8047-82439D32D23E}" type="slidenum">
              <a:rPr lang="en-CA" smtClean="0"/>
              <a:t>‹#›</a:t>
            </a:fld>
            <a:endParaRPr lang="en-CA"/>
          </a:p>
        </p:txBody>
      </p:sp>
    </p:spTree>
    <p:extLst>
      <p:ext uri="{BB962C8B-B14F-4D97-AF65-F5344CB8AC3E}">
        <p14:creationId xmlns:p14="http://schemas.microsoft.com/office/powerpoint/2010/main" val="125423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B93AB7-4639-0AD4-9140-D3EA3237B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41C0BF7-A2E0-8B16-CDBB-0B76D1B80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04766C-5315-1E1E-C810-B7283FCE09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3CBC9-E63F-2449-9BA5-B487CF9EB662}" type="datetimeFigureOut">
              <a:rPr lang="en-CA" smtClean="0"/>
              <a:t>2026-01-19</a:t>
            </a:fld>
            <a:endParaRPr lang="en-CA"/>
          </a:p>
        </p:txBody>
      </p:sp>
      <p:sp>
        <p:nvSpPr>
          <p:cNvPr id="5" name="Footer Placeholder 4">
            <a:extLst>
              <a:ext uri="{FF2B5EF4-FFF2-40B4-BE49-F238E27FC236}">
                <a16:creationId xmlns:a16="http://schemas.microsoft.com/office/drawing/2014/main" id="{D654E616-8BF9-D55B-E537-249BE04FB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D3511B0-AD26-3B45-9DF2-301FB8155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2DBB1-5FB0-484A-8047-82439D32D23E}" type="slidenum">
              <a:rPr lang="en-CA" smtClean="0"/>
              <a:t>‹#›</a:t>
            </a:fld>
            <a:endParaRPr lang="en-CA"/>
          </a:p>
        </p:txBody>
      </p:sp>
    </p:spTree>
    <p:extLst>
      <p:ext uri="{BB962C8B-B14F-4D97-AF65-F5344CB8AC3E}">
        <p14:creationId xmlns:p14="http://schemas.microsoft.com/office/powerpoint/2010/main" val="165981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 TargetMode="External"/><Relationship Id="rId2" Type="http://schemas.openxmlformats.org/officeDocument/2006/relationships/hyperlink" Target="https://libguides.sait.ca/IEEE/imagesvideos#:~:text=The%20in%2Dtext%20citation%20for,list%20entry%20number%20in%20brackets." TargetMode="External"/><Relationship Id="rId1" Type="http://schemas.openxmlformats.org/officeDocument/2006/relationships/slideLayout" Target="../slideLayouts/slideLayout8.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4837-0CE3-D14B-927D-3DFE2839C425}"/>
              </a:ext>
            </a:extLst>
          </p:cNvPr>
          <p:cNvSpPr>
            <a:spLocks noGrp="1"/>
          </p:cNvSpPr>
          <p:nvPr>
            <p:ph type="ctrTitle"/>
          </p:nvPr>
        </p:nvSpPr>
        <p:spPr>
          <a:xfrm>
            <a:off x="1607127" y="2044176"/>
            <a:ext cx="9144000" cy="1952625"/>
          </a:xfrm>
        </p:spPr>
        <p:txBody>
          <a:bodyPr>
            <a:normAutofit/>
          </a:bodyPr>
          <a:lstStyle/>
          <a:p>
            <a:r>
              <a:rPr lang="en-US" sz="5400" b="1" dirty="0">
                <a:solidFill>
                  <a:srgbClr val="C00000"/>
                </a:solidFill>
              </a:rPr>
              <a:t>HTML</a:t>
            </a:r>
            <a:br>
              <a:rPr lang="en-US" sz="5400" b="1" dirty="0">
                <a:solidFill>
                  <a:srgbClr val="C00000"/>
                </a:solidFill>
              </a:rPr>
            </a:br>
            <a:r>
              <a:rPr lang="en-US" sz="5400" b="1" dirty="0">
                <a:solidFill>
                  <a:srgbClr val="C00000"/>
                </a:solidFill>
              </a:rPr>
              <a:t>Images</a:t>
            </a:r>
          </a:p>
        </p:txBody>
      </p:sp>
      <p:pic>
        <p:nvPicPr>
          <p:cNvPr id="5" name="Picture 4">
            <a:extLst>
              <a:ext uri="{FF2B5EF4-FFF2-40B4-BE49-F238E27FC236}">
                <a16:creationId xmlns:a16="http://schemas.microsoft.com/office/drawing/2014/main" id="{65B74DE2-F5E2-7A4E-8706-E96DA8F6023E}"/>
              </a:ext>
            </a:extLst>
          </p:cNvPr>
          <p:cNvPicPr>
            <a:picLocks noChangeAspect="1"/>
          </p:cNvPicPr>
          <p:nvPr/>
        </p:nvPicPr>
        <p:blipFill>
          <a:blip r:embed="rId2"/>
          <a:stretch>
            <a:fillRect/>
          </a:stretch>
        </p:blipFill>
        <p:spPr>
          <a:xfrm>
            <a:off x="101777" y="219306"/>
            <a:ext cx="1561956" cy="1027603"/>
          </a:xfrm>
          <a:prstGeom prst="rect">
            <a:avLst/>
          </a:prstGeom>
        </p:spPr>
      </p:pic>
      <p:sp>
        <p:nvSpPr>
          <p:cNvPr id="7" name="TextBox 6">
            <a:extLst>
              <a:ext uri="{FF2B5EF4-FFF2-40B4-BE49-F238E27FC236}">
                <a16:creationId xmlns:a16="http://schemas.microsoft.com/office/drawing/2014/main" id="{7FF1D74C-F6C7-5746-9CDE-CAD63E885D4E}"/>
              </a:ext>
            </a:extLst>
          </p:cNvPr>
          <p:cNvSpPr txBox="1"/>
          <p:nvPr/>
        </p:nvSpPr>
        <p:spPr>
          <a:xfrm>
            <a:off x="1607127" y="4256286"/>
            <a:ext cx="4485780" cy="1200329"/>
          </a:xfrm>
          <a:prstGeom prst="rect">
            <a:avLst/>
          </a:prstGeom>
          <a:noFill/>
        </p:spPr>
        <p:txBody>
          <a:bodyPr wrap="none" rtlCol="0">
            <a:spAutoFit/>
          </a:bodyPr>
          <a:lstStyle/>
          <a:p>
            <a:r>
              <a:rPr lang="en-US" b="1" i="0" dirty="0"/>
              <a:t>Randy Connolly</a:t>
            </a:r>
          </a:p>
          <a:p>
            <a:r>
              <a:rPr lang="en-US" b="1" dirty="0"/>
              <a:t>Modified by </a:t>
            </a:r>
            <a:r>
              <a:rPr lang="en-US" b="1" i="0" dirty="0" err="1"/>
              <a:t>Yasaman</a:t>
            </a:r>
            <a:r>
              <a:rPr lang="en-US" b="1" i="0" dirty="0"/>
              <a:t> </a:t>
            </a:r>
            <a:r>
              <a:rPr lang="en-US" b="1" i="0" dirty="0" err="1"/>
              <a:t>Amannejad</a:t>
            </a:r>
            <a:r>
              <a:rPr lang="en-US" b="1" i="0" dirty="0"/>
              <a:t> &amp; PJ Perri</a:t>
            </a:r>
          </a:p>
          <a:p>
            <a:r>
              <a:rPr lang="en-US" b="1" i="0" dirty="0"/>
              <a:t>Department of Mathematics and Computing,</a:t>
            </a:r>
          </a:p>
          <a:p>
            <a:r>
              <a:rPr lang="en-US" b="1" i="0" dirty="0"/>
              <a:t>Mount Royal University</a:t>
            </a:r>
          </a:p>
        </p:txBody>
      </p:sp>
      <p:sp>
        <p:nvSpPr>
          <p:cNvPr id="8" name="Rectangle 7">
            <a:extLst>
              <a:ext uri="{FF2B5EF4-FFF2-40B4-BE49-F238E27FC236}">
                <a16:creationId xmlns:a16="http://schemas.microsoft.com/office/drawing/2014/main" id="{5A0E2279-C238-EE45-B9FE-62668B578A25}"/>
              </a:ext>
            </a:extLst>
          </p:cNvPr>
          <p:cNvSpPr/>
          <p:nvPr/>
        </p:nvSpPr>
        <p:spPr>
          <a:xfrm>
            <a:off x="1528071" y="1675910"/>
            <a:ext cx="4012806" cy="584775"/>
          </a:xfrm>
          <a:prstGeom prst="rect">
            <a:avLst/>
          </a:prstGeom>
        </p:spPr>
        <p:txBody>
          <a:bodyPr wrap="square">
            <a:spAutoFit/>
          </a:bodyPr>
          <a:lstStyle/>
          <a:p>
            <a:r>
              <a:rPr lang="en-US" sz="1600" b="1" i="0" dirty="0"/>
              <a:t>COMP </a:t>
            </a:r>
            <a:r>
              <a:rPr lang="en-US" sz="1600" b="1" dirty="0"/>
              <a:t>2511 - </a:t>
            </a:r>
            <a:r>
              <a:rPr lang="en-CA" sz="1600" b="1" dirty="0"/>
              <a:t>Web I: Client Development </a:t>
            </a:r>
            <a:endParaRPr lang="en-US" sz="1600" b="1" dirty="0"/>
          </a:p>
          <a:p>
            <a:endParaRPr lang="en-US" sz="1600" b="1" i="0" dirty="0"/>
          </a:p>
        </p:txBody>
      </p:sp>
      <p:sp>
        <p:nvSpPr>
          <p:cNvPr id="9" name="L-Shape 8">
            <a:extLst>
              <a:ext uri="{FF2B5EF4-FFF2-40B4-BE49-F238E27FC236}">
                <a16:creationId xmlns:a16="http://schemas.microsoft.com/office/drawing/2014/main" id="{1CAC17AB-7A92-7642-AA24-C91101DBAD16}"/>
              </a:ext>
            </a:extLst>
          </p:cNvPr>
          <p:cNvSpPr/>
          <p:nvPr/>
        </p:nvSpPr>
        <p:spPr bwMode="auto">
          <a:xfrm>
            <a:off x="1607127" y="4256286"/>
            <a:ext cx="9144000" cy="1085115"/>
          </a:xfrm>
          <a:prstGeom prst="corner">
            <a:avLst>
              <a:gd name="adj1" fmla="val 3211"/>
              <a:gd name="adj2" fmla="val 2774"/>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0" name="L-Shape 9">
            <a:extLst>
              <a:ext uri="{FF2B5EF4-FFF2-40B4-BE49-F238E27FC236}">
                <a16:creationId xmlns:a16="http://schemas.microsoft.com/office/drawing/2014/main" id="{05AB60A7-2D5B-7E43-8D57-EC7156D69284}"/>
              </a:ext>
            </a:extLst>
          </p:cNvPr>
          <p:cNvSpPr/>
          <p:nvPr/>
        </p:nvSpPr>
        <p:spPr bwMode="auto">
          <a:xfrm rot="10800000">
            <a:off x="1530927" y="1664897"/>
            <a:ext cx="9220200" cy="1074948"/>
          </a:xfrm>
          <a:prstGeom prst="corner">
            <a:avLst>
              <a:gd name="adj1" fmla="val 3211"/>
              <a:gd name="adj2" fmla="val 2774"/>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04125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a:extLst>
              <a:ext uri="{FF2B5EF4-FFF2-40B4-BE49-F238E27FC236}">
                <a16:creationId xmlns:a16="http://schemas.microsoft.com/office/drawing/2014/main" id="{E440D5C8-B030-CD4F-A8FD-0481235BA89A}"/>
              </a:ext>
            </a:extLst>
          </p:cNvPr>
          <p:cNvSpPr>
            <a:spLocks noGrp="1" noChangeArrowheads="1"/>
          </p:cNvSpPr>
          <p:nvPr>
            <p:ph idx="1"/>
          </p:nvPr>
        </p:nvSpPr>
        <p:spPr>
          <a:xfrm>
            <a:off x="809624" y="1643582"/>
            <a:ext cx="11014573" cy="4906962"/>
          </a:xfrm>
        </p:spPr>
        <p:txBody>
          <a:bodyPr>
            <a:normAutofit/>
          </a:bodyPr>
          <a:lstStyle/>
          <a:p>
            <a:pPr marL="452628" indent="-342900" algn="just">
              <a:defRPr/>
            </a:pPr>
            <a:r>
              <a:rPr lang="en-US" sz="2400" dirty="0"/>
              <a:t>By using images as hyperlinks, you can create graphical web pages that link to other resources. </a:t>
            </a:r>
          </a:p>
          <a:p>
            <a:pPr marL="452628" indent="-342900" algn="just">
              <a:defRPr/>
            </a:pPr>
            <a:r>
              <a:rPr lang="en-US" sz="2400" dirty="0"/>
              <a:t>Clicking an image in this example takes the user to a corresponding web page—one of the other examples in this chapter. </a:t>
            </a:r>
            <a:endParaRPr lang="en-US" sz="1800" dirty="0">
              <a:latin typeface="Lucida Console" pitchFamily="49" charset="0"/>
            </a:endParaRPr>
          </a:p>
        </p:txBody>
      </p:sp>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10</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US" dirty="0"/>
              <a:t>Images as Hyperlinks </a:t>
            </a:r>
          </a:p>
        </p:txBody>
      </p:sp>
      <p:pic>
        <p:nvPicPr>
          <p:cNvPr id="5" name="Picture 1" descr="iw3htp5_02_HTML5_pt1_Page_24">
            <a:extLst>
              <a:ext uri="{FF2B5EF4-FFF2-40B4-BE49-F238E27FC236}">
                <a16:creationId xmlns:a16="http://schemas.microsoft.com/office/drawing/2014/main" id="{2F322117-04C1-C94A-B6DA-FC832DD13388}"/>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8645" t="61595" r="22604" b="22191"/>
          <a:stretch/>
        </p:blipFill>
        <p:spPr bwMode="auto">
          <a:xfrm>
            <a:off x="5467349" y="3494988"/>
            <a:ext cx="6286501" cy="188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0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a:xfrm>
            <a:off x="643467" y="640080"/>
            <a:ext cx="3096427" cy="5613236"/>
          </a:xfrm>
        </p:spPr>
        <p:txBody>
          <a:bodyPr vert="horz" lIns="91440" tIns="45720" rIns="91440" bIns="45720" rtlCol="0" anchor="ctr">
            <a:normAutofit/>
          </a:bodyPr>
          <a:lstStyle/>
          <a:p>
            <a:pPr>
              <a:defRPr/>
            </a:pPr>
            <a:r>
              <a:rPr lang="en-US" kern="1200">
                <a:solidFill>
                  <a:srgbClr val="FFFFFF"/>
                </a:solidFill>
                <a:latin typeface="+mj-lt"/>
                <a:ea typeface="+mj-ea"/>
                <a:cs typeface="+mj-cs"/>
              </a:rPr>
              <a:t>Where to Place Images in Your Code </a:t>
            </a:r>
          </a:p>
        </p:txBody>
      </p:sp>
      <p:sp>
        <p:nvSpPr>
          <p:cNvPr id="8" name="Shape 232">
            <a:extLst>
              <a:ext uri="{FF2B5EF4-FFF2-40B4-BE49-F238E27FC236}">
                <a16:creationId xmlns:a16="http://schemas.microsoft.com/office/drawing/2014/main" id="{BE55B42B-0771-1C43-BEB1-493884980BA9}"/>
              </a:ext>
            </a:extLst>
          </p:cNvPr>
          <p:cNvSpPr txBox="1">
            <a:spLocks/>
          </p:cNvSpPr>
          <p:nvPr/>
        </p:nvSpPr>
        <p:spPr>
          <a:xfrm>
            <a:off x="780961" y="604684"/>
            <a:ext cx="6848715" cy="2790425"/>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latin typeface="Courier"/>
                <a:ea typeface="Courier"/>
                <a:cs typeface="Courier"/>
                <a:sym typeface="Courier"/>
              </a:defRPr>
            </a:pPr>
            <a:r>
              <a:rPr lang="en-US" sz="2000" dirty="0">
                <a:sym typeface="Courier"/>
              </a:rPr>
              <a:t>&lt;p&gt;There are around 10,000 living species of birds that inhabit different</a:t>
            </a:r>
          </a:p>
          <a:p>
            <a:pPr marL="0" indent="0">
              <a:buNone/>
              <a:defRPr>
                <a:latin typeface="Courier"/>
                <a:ea typeface="Courier"/>
                <a:cs typeface="Courier"/>
                <a:sym typeface="Courier"/>
              </a:defRPr>
            </a:pPr>
            <a:br>
              <a:rPr lang="en-US" sz="2000" dirty="0">
                <a:sym typeface="Courier"/>
              </a:rPr>
            </a:br>
            <a:r>
              <a:rPr lang="en-US" sz="2000" dirty="0">
                <a:sym typeface="Courier"/>
              </a:rPr>
              <a:t>&lt;</a:t>
            </a:r>
            <a:r>
              <a:rPr lang="en-US" sz="2000" dirty="0" err="1">
                <a:sym typeface="Courier"/>
              </a:rPr>
              <a:t>img</a:t>
            </a:r>
            <a:r>
              <a:rPr lang="en-US" sz="2000" dirty="0">
                <a:sym typeface="Courier"/>
              </a:rPr>
              <a:t> </a:t>
            </a:r>
            <a:r>
              <a:rPr lang="en-US" sz="2000" dirty="0" err="1">
                <a:sym typeface="Courier"/>
              </a:rPr>
              <a:t>src</a:t>
            </a:r>
            <a:r>
              <a:rPr lang="en-US" sz="2000" dirty="0">
                <a:sym typeface="Courier"/>
              </a:rPr>
              <a:t>="images/</a:t>
            </a:r>
            <a:r>
              <a:rPr lang="en-US" sz="2000" dirty="0" err="1">
                <a:sym typeface="Courier"/>
              </a:rPr>
              <a:t>bird.gif</a:t>
            </a:r>
            <a:r>
              <a:rPr lang="en-US" sz="2000" dirty="0">
                <a:sym typeface="Courier"/>
              </a:rPr>
              <a:t>" alt="bird" width="100" height="100" /&gt;</a:t>
            </a:r>
          </a:p>
          <a:p>
            <a:pPr marL="0" indent="0">
              <a:buNone/>
              <a:defRPr>
                <a:latin typeface="Courier"/>
                <a:ea typeface="Courier"/>
                <a:cs typeface="Courier"/>
                <a:sym typeface="Courier"/>
              </a:defRPr>
            </a:pPr>
            <a:br>
              <a:rPr lang="en-US" sz="2000" dirty="0">
                <a:sym typeface="Courier"/>
              </a:rPr>
            </a:br>
            <a:r>
              <a:rPr lang="en-US" sz="2000" dirty="0">
                <a:sym typeface="Courier"/>
              </a:rPr>
              <a:t>ecosystems from the Arctic to the Antarctic. Man species undertake long distance annual migrations, and many more perform shorter irregular journeys.</a:t>
            </a:r>
          </a:p>
          <a:p>
            <a:pPr marL="0" indent="0">
              <a:buNone/>
              <a:defRPr>
                <a:latin typeface="Courier"/>
                <a:ea typeface="Courier"/>
                <a:cs typeface="Courier"/>
                <a:sym typeface="Courier"/>
              </a:defRPr>
            </a:pPr>
            <a:r>
              <a:rPr lang="en-US" sz="2000" dirty="0">
                <a:sym typeface="Courier"/>
              </a:rPr>
              <a:t>&lt;/p&gt;</a:t>
            </a:r>
          </a:p>
        </p:txBody>
      </p:sp>
      <p:pic>
        <p:nvPicPr>
          <p:cNvPr id="9" name="c05-where-to-place-images-c.png">
            <a:extLst>
              <a:ext uri="{FF2B5EF4-FFF2-40B4-BE49-F238E27FC236}">
                <a16:creationId xmlns:a16="http://schemas.microsoft.com/office/drawing/2014/main" id="{225E9125-9E4C-F945-A00B-29A0856F05E1}"/>
              </a:ext>
            </a:extLst>
          </p:cNvPr>
          <p:cNvPicPr>
            <a:picLocks noChangeAspect="1"/>
          </p:cNvPicPr>
          <p:nvPr/>
        </p:nvPicPr>
        <p:blipFill>
          <a:blip r:embed="rId3"/>
          <a:stretch>
            <a:fillRect/>
          </a:stretch>
        </p:blipFill>
        <p:spPr>
          <a:xfrm>
            <a:off x="4984497" y="3814574"/>
            <a:ext cx="5880353" cy="2058123"/>
          </a:xfrm>
          <a:prstGeom prst="rect">
            <a:avLst/>
          </a:prstGeom>
        </p:spPr>
      </p:pic>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xfrm>
            <a:off x="10534650" y="6356350"/>
            <a:ext cx="81915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1654A4C8-8556-D046-86A0-4A54BB019B3F}" type="slidenum">
              <a:rPr lang="en-US" altLang="en-US" sz="1200">
                <a:solidFill>
                  <a:prstClr val="black">
                    <a:tint val="75000"/>
                  </a:prstClr>
                </a:solidFill>
                <a:latin typeface="+mn-lt"/>
                <a:cs typeface="+mn-cs"/>
              </a:rPr>
              <a:pPr eaLnBrk="1" hangingPunct="1">
                <a:spcAft>
                  <a:spcPts val="600"/>
                </a:spcAft>
              </a:pPr>
              <a:t>11</a:t>
            </a:fld>
            <a:endParaRPr lang="en-US" altLang="en-US" sz="1200">
              <a:solidFill>
                <a:prstClr val="black">
                  <a:tint val="75000"/>
                </a:prstClr>
              </a:solidFill>
              <a:latin typeface="+mn-lt"/>
              <a:cs typeface="+mn-cs"/>
            </a:endParaRPr>
          </a:p>
        </p:txBody>
      </p:sp>
    </p:spTree>
    <p:extLst>
      <p:ext uri="{BB962C8B-B14F-4D97-AF65-F5344CB8AC3E}">
        <p14:creationId xmlns:p14="http://schemas.microsoft.com/office/powerpoint/2010/main" val="3082489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12</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CA" dirty="0"/>
              <a:t>Aligning Images Horizontally</a:t>
            </a:r>
            <a:endParaRPr lang="en-US" dirty="0"/>
          </a:p>
        </p:txBody>
      </p:sp>
      <p:sp>
        <p:nvSpPr>
          <p:cNvPr id="4" name="Rectangle 3">
            <a:extLst>
              <a:ext uri="{FF2B5EF4-FFF2-40B4-BE49-F238E27FC236}">
                <a16:creationId xmlns:a16="http://schemas.microsoft.com/office/drawing/2014/main" id="{B7D9BA0E-8CC4-9C4B-9162-56C552ED8453}"/>
              </a:ext>
            </a:extLst>
          </p:cNvPr>
          <p:cNvSpPr/>
          <p:nvPr/>
        </p:nvSpPr>
        <p:spPr>
          <a:xfrm>
            <a:off x="838200" y="1690688"/>
            <a:ext cx="4910750" cy="3693319"/>
          </a:xfrm>
          <a:prstGeom prst="rect">
            <a:avLst/>
          </a:prstGeom>
        </p:spPr>
        <p:txBody>
          <a:bodyPr wrap="square">
            <a:spAutoFit/>
          </a:bodyPr>
          <a:lstStyle/>
          <a:p>
            <a:pPr>
              <a:defRPr>
                <a:latin typeface="Courier"/>
                <a:ea typeface="Courier"/>
                <a:cs typeface="Courier"/>
                <a:sym typeface="Courier"/>
              </a:defRPr>
            </a:pPr>
            <a:r>
              <a:rPr lang="en-CA" dirty="0">
                <a:solidFill>
                  <a:srgbClr val="0096FF"/>
                </a:solidFill>
              </a:rPr>
              <a:t>&lt;p&gt;</a:t>
            </a:r>
          </a:p>
          <a:p>
            <a:pPr>
              <a:defRPr>
                <a:latin typeface="Courier"/>
                <a:ea typeface="Courier"/>
                <a:cs typeface="Courier"/>
                <a:sym typeface="Courier"/>
              </a:defRPr>
            </a:pPr>
            <a:r>
              <a:rPr lang="en-CA" dirty="0">
                <a:solidFill>
                  <a:srgbClr val="0096FF"/>
                </a:solidFill>
              </a:rPr>
              <a:t>&lt;</a:t>
            </a:r>
            <a:r>
              <a:rPr lang="en-CA" dirty="0" err="1">
                <a:solidFill>
                  <a:srgbClr val="0096FF"/>
                </a:solidFill>
              </a:rPr>
              <a:t>img</a:t>
            </a:r>
            <a:r>
              <a:rPr lang="en-CA" dirty="0">
                <a:solidFill>
                  <a:srgbClr val="0096FF"/>
                </a:solidFill>
              </a:rPr>
              <a:t> </a:t>
            </a:r>
            <a:r>
              <a:rPr lang="en-CA" dirty="0" err="1">
                <a:solidFill>
                  <a:srgbClr val="0096FF"/>
                </a:solidFill>
              </a:rPr>
              <a:t>src</a:t>
            </a:r>
            <a:r>
              <a:rPr lang="en-CA" dirty="0">
                <a:solidFill>
                  <a:srgbClr val="0096FF"/>
                </a:solidFill>
              </a:rPr>
              <a:t>="images/</a:t>
            </a:r>
            <a:r>
              <a:rPr lang="en-CA" dirty="0" err="1">
                <a:solidFill>
                  <a:srgbClr val="0096FF"/>
                </a:solidFill>
              </a:rPr>
              <a:t>bird.gif</a:t>
            </a:r>
            <a:r>
              <a:rPr lang="en-CA" dirty="0">
                <a:solidFill>
                  <a:srgbClr val="0096FF"/>
                </a:solidFill>
              </a:rPr>
              <a:t>" alt="bird"</a:t>
            </a:r>
            <a:br>
              <a:rPr lang="en-CA" dirty="0">
                <a:solidFill>
                  <a:srgbClr val="0096FF"/>
                </a:solidFill>
              </a:rPr>
            </a:br>
            <a:r>
              <a:rPr lang="en-CA" dirty="0">
                <a:solidFill>
                  <a:srgbClr val="0096FF"/>
                </a:solidFill>
              </a:rPr>
              <a:t>width="100" height="100" </a:t>
            </a:r>
            <a:r>
              <a:rPr lang="en-CA" b="1" dirty="0">
                <a:solidFill>
                  <a:schemeClr val="accent2"/>
                </a:solidFill>
              </a:rPr>
              <a:t>align="left" </a:t>
            </a:r>
            <a:r>
              <a:rPr lang="en-CA" dirty="0">
                <a:solidFill>
                  <a:srgbClr val="0096FF"/>
                </a:solidFill>
              </a:rPr>
              <a:t>/&gt;</a:t>
            </a:r>
            <a:br>
              <a:rPr lang="en-CA" dirty="0">
                <a:solidFill>
                  <a:srgbClr val="0096FF"/>
                </a:solidFill>
              </a:rPr>
            </a:br>
            <a:r>
              <a:rPr lang="en-CA" dirty="0"/>
              <a:t>There are around 10,000 living species of birds that inhabit different ecosystems from the Arctic to the Antarctic. Man species undertake long distance annual migrations, and many more perform shorter irregular journeys.</a:t>
            </a:r>
            <a:r>
              <a:rPr lang="en-CA" dirty="0">
                <a:solidFill>
                  <a:srgbClr val="0096FF"/>
                </a:solidFill>
              </a:rPr>
              <a:t>&lt;/p&gt;</a:t>
            </a:r>
          </a:p>
        </p:txBody>
      </p:sp>
      <p:pic>
        <p:nvPicPr>
          <p:cNvPr id="10" name="c05-aligning-images-horizontally-left.png">
            <a:extLst>
              <a:ext uri="{FF2B5EF4-FFF2-40B4-BE49-F238E27FC236}">
                <a16:creationId xmlns:a16="http://schemas.microsoft.com/office/drawing/2014/main" id="{D72A23AB-6D4D-824C-8750-A66BC953EBFB}"/>
              </a:ext>
            </a:extLst>
          </p:cNvPr>
          <p:cNvPicPr>
            <a:picLocks noChangeAspect="1"/>
          </p:cNvPicPr>
          <p:nvPr/>
        </p:nvPicPr>
        <p:blipFill>
          <a:blip r:embed="rId3"/>
          <a:stretch>
            <a:fillRect/>
          </a:stretch>
        </p:blipFill>
        <p:spPr>
          <a:xfrm>
            <a:off x="5748950" y="2713717"/>
            <a:ext cx="5891360" cy="1331495"/>
          </a:xfrm>
          <a:prstGeom prst="rect">
            <a:avLst/>
          </a:prstGeom>
          <a:ln w="12700">
            <a:miter lim="400000"/>
          </a:ln>
        </p:spPr>
      </p:pic>
      <p:sp>
        <p:nvSpPr>
          <p:cNvPr id="6" name="TextBox 5">
            <a:extLst>
              <a:ext uri="{FF2B5EF4-FFF2-40B4-BE49-F238E27FC236}">
                <a16:creationId xmlns:a16="http://schemas.microsoft.com/office/drawing/2014/main" id="{35067551-2382-F744-ACE3-1DCC31CDEB1A}"/>
              </a:ext>
            </a:extLst>
          </p:cNvPr>
          <p:cNvSpPr txBox="1"/>
          <p:nvPr/>
        </p:nvSpPr>
        <p:spPr>
          <a:xfrm>
            <a:off x="1452750" y="5934083"/>
            <a:ext cx="5735781" cy="338554"/>
          </a:xfrm>
          <a:prstGeom prst="rect">
            <a:avLst/>
          </a:prstGeom>
          <a:noFill/>
        </p:spPr>
        <p:txBody>
          <a:bodyPr wrap="square" rtlCol="0">
            <a:spAutoFit/>
          </a:bodyPr>
          <a:lstStyle/>
          <a:p>
            <a:r>
              <a:rPr lang="en-US" sz="1600" b="1" dirty="0">
                <a:solidFill>
                  <a:srgbClr val="C00000"/>
                </a:solidFill>
              </a:rPr>
              <a:t>Note</a:t>
            </a:r>
            <a:r>
              <a:rPr lang="en-US" sz="1600" dirty="0"/>
              <a:t> : We should use CSS for image alignment.</a:t>
            </a:r>
          </a:p>
        </p:txBody>
      </p:sp>
    </p:spTree>
    <p:extLst>
      <p:ext uri="{BB962C8B-B14F-4D97-AF65-F5344CB8AC3E}">
        <p14:creationId xmlns:p14="http://schemas.microsoft.com/office/powerpoint/2010/main" val="168904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13</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CA" dirty="0"/>
              <a:t>Aligning Images Vertically</a:t>
            </a:r>
            <a:endParaRPr lang="en-US" dirty="0"/>
          </a:p>
        </p:txBody>
      </p:sp>
      <p:sp>
        <p:nvSpPr>
          <p:cNvPr id="4" name="Rectangle 3">
            <a:extLst>
              <a:ext uri="{FF2B5EF4-FFF2-40B4-BE49-F238E27FC236}">
                <a16:creationId xmlns:a16="http://schemas.microsoft.com/office/drawing/2014/main" id="{B7D9BA0E-8CC4-9C4B-9162-56C552ED8453}"/>
              </a:ext>
            </a:extLst>
          </p:cNvPr>
          <p:cNvSpPr/>
          <p:nvPr/>
        </p:nvSpPr>
        <p:spPr>
          <a:xfrm>
            <a:off x="838200" y="1690688"/>
            <a:ext cx="4702521" cy="3416320"/>
          </a:xfrm>
          <a:prstGeom prst="rect">
            <a:avLst/>
          </a:prstGeom>
        </p:spPr>
        <p:txBody>
          <a:bodyPr wrap="square">
            <a:spAutoFit/>
          </a:bodyPr>
          <a:lstStyle/>
          <a:p>
            <a:pPr>
              <a:defRPr>
                <a:latin typeface="Courier"/>
                <a:ea typeface="Courier"/>
                <a:cs typeface="Courier"/>
                <a:sym typeface="Courier"/>
              </a:defRPr>
            </a:pPr>
            <a:r>
              <a:rPr lang="en-CA" dirty="0"/>
              <a:t>&lt;p&gt;&lt;</a:t>
            </a:r>
            <a:r>
              <a:rPr lang="en-CA" dirty="0" err="1"/>
              <a:t>img</a:t>
            </a:r>
            <a:r>
              <a:rPr lang="en-CA" dirty="0"/>
              <a:t> </a:t>
            </a:r>
            <a:r>
              <a:rPr lang="en-CA" dirty="0" err="1"/>
              <a:t>src</a:t>
            </a:r>
            <a:r>
              <a:rPr lang="en-CA" dirty="0"/>
              <a:t>="images/bird.gif" alt="bird"</a:t>
            </a:r>
            <a:br>
              <a:rPr lang="en-CA" dirty="0"/>
            </a:br>
            <a:r>
              <a:rPr lang="en-CA" dirty="0"/>
              <a:t>    width="100" height="100" </a:t>
            </a:r>
            <a:r>
              <a:rPr lang="en-CA" b="1" dirty="0">
                <a:solidFill>
                  <a:schemeClr val="accent2"/>
                </a:solidFill>
              </a:rPr>
              <a:t>align="top" </a:t>
            </a:r>
            <a:r>
              <a:rPr lang="en-CA" dirty="0">
                <a:solidFill>
                  <a:srgbClr val="00B0F0"/>
                </a:solidFill>
              </a:rPr>
              <a:t>/&gt;</a:t>
            </a:r>
            <a:br>
              <a:rPr lang="en-CA" dirty="0"/>
            </a:br>
            <a:r>
              <a:rPr lang="en-CA" dirty="0"/>
              <a:t>There are around 10,000 living species of birds that inhabit different ecosystems from the Arctic to the Antarctic. Man species undertake long distance annual migrations, and many more perform shorter irregular journeys.&lt;/p&gt;</a:t>
            </a:r>
          </a:p>
        </p:txBody>
      </p:sp>
      <p:pic>
        <p:nvPicPr>
          <p:cNvPr id="6" name="c05-aligning-images-vertically-c.png">
            <a:extLst>
              <a:ext uri="{FF2B5EF4-FFF2-40B4-BE49-F238E27FC236}">
                <a16:creationId xmlns:a16="http://schemas.microsoft.com/office/drawing/2014/main" id="{3CE34267-0728-2E4B-9D22-A6E33F6F556F}"/>
              </a:ext>
            </a:extLst>
          </p:cNvPr>
          <p:cNvPicPr>
            <a:picLocks noChangeAspect="1"/>
          </p:cNvPicPr>
          <p:nvPr/>
        </p:nvPicPr>
        <p:blipFill>
          <a:blip r:embed="rId3"/>
          <a:stretch>
            <a:fillRect/>
          </a:stretch>
        </p:blipFill>
        <p:spPr>
          <a:xfrm>
            <a:off x="5869663" y="2105522"/>
            <a:ext cx="5756773" cy="2076576"/>
          </a:xfrm>
          <a:prstGeom prst="rect">
            <a:avLst/>
          </a:prstGeom>
          <a:ln w="12700">
            <a:miter lim="400000"/>
          </a:ln>
        </p:spPr>
      </p:pic>
      <p:sp>
        <p:nvSpPr>
          <p:cNvPr id="7" name="TextBox 6">
            <a:extLst>
              <a:ext uri="{FF2B5EF4-FFF2-40B4-BE49-F238E27FC236}">
                <a16:creationId xmlns:a16="http://schemas.microsoft.com/office/drawing/2014/main" id="{9872DB03-E351-D043-A1F4-F67E572310CE}"/>
              </a:ext>
            </a:extLst>
          </p:cNvPr>
          <p:cNvSpPr txBox="1"/>
          <p:nvPr/>
        </p:nvSpPr>
        <p:spPr>
          <a:xfrm>
            <a:off x="1452750" y="5934083"/>
            <a:ext cx="5735781" cy="338554"/>
          </a:xfrm>
          <a:prstGeom prst="rect">
            <a:avLst/>
          </a:prstGeom>
          <a:noFill/>
        </p:spPr>
        <p:txBody>
          <a:bodyPr wrap="square" rtlCol="0">
            <a:spAutoFit/>
          </a:bodyPr>
          <a:lstStyle/>
          <a:p>
            <a:r>
              <a:rPr lang="en-US" sz="1600" b="1" dirty="0">
                <a:solidFill>
                  <a:srgbClr val="C00000"/>
                </a:solidFill>
              </a:rPr>
              <a:t>Note</a:t>
            </a:r>
            <a:r>
              <a:rPr lang="en-US" sz="1600" dirty="0"/>
              <a:t> : We should use CSS for image alignment.</a:t>
            </a:r>
          </a:p>
        </p:txBody>
      </p:sp>
    </p:spTree>
    <p:extLst>
      <p:ext uri="{BB962C8B-B14F-4D97-AF65-F5344CB8AC3E}">
        <p14:creationId xmlns:p14="http://schemas.microsoft.com/office/powerpoint/2010/main" val="387237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14</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US" dirty="0"/>
              <a:t>Figures and Captions </a:t>
            </a:r>
          </a:p>
        </p:txBody>
      </p:sp>
      <p:graphicFrame>
        <p:nvGraphicFramePr>
          <p:cNvPr id="8" name="Object 2">
            <a:extLst>
              <a:ext uri="{FF2B5EF4-FFF2-40B4-BE49-F238E27FC236}">
                <a16:creationId xmlns:a16="http://schemas.microsoft.com/office/drawing/2014/main" id="{89FE5C55-5BDD-8E4A-838A-23FBBB801632}"/>
              </a:ext>
            </a:extLst>
          </p:cNvPr>
          <p:cNvGraphicFramePr>
            <a:graphicFrameLocks noChangeAspect="1"/>
          </p:cNvGraphicFramePr>
          <p:nvPr>
            <p:extLst>
              <p:ext uri="{D42A27DB-BD31-4B8C-83A1-F6EECF244321}">
                <p14:modId xmlns:p14="http://schemas.microsoft.com/office/powerpoint/2010/main" val="3118357550"/>
              </p:ext>
            </p:extLst>
          </p:nvPr>
        </p:nvGraphicFramePr>
        <p:xfrm>
          <a:off x="6247812" y="1317448"/>
          <a:ext cx="5248773" cy="4923096"/>
        </p:xfrm>
        <a:graphic>
          <a:graphicData uri="http://schemas.openxmlformats.org/presentationml/2006/ole">
            <mc:AlternateContent xmlns:mc="http://schemas.openxmlformats.org/markup-compatibility/2006">
              <mc:Choice xmlns:v="urn:schemas-microsoft-com:vml" Requires="v">
                <p:oleObj spid="_x0000_s2059" name="Visio" r:id="rId4" imgW="6904328" imgH="4824649" progId="Visio.Drawing.11">
                  <p:embed/>
                </p:oleObj>
              </mc:Choice>
              <mc:Fallback>
                <p:oleObj name="Visio" r:id="rId4" imgW="6904328" imgH="4824649" progId="Visio.Drawing.11">
                  <p:embed/>
                  <p:pic>
                    <p:nvPicPr>
                      <p:cNvPr id="8" name="Object 2">
                        <a:extLst>
                          <a:ext uri="{FF2B5EF4-FFF2-40B4-BE49-F238E27FC236}">
                            <a16:creationId xmlns:a16="http://schemas.microsoft.com/office/drawing/2014/main" id="{89FE5C55-5BDD-8E4A-838A-23FBBB801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812" y="1317448"/>
                        <a:ext cx="5248773" cy="4923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9" name="Rectangle 8">
            <a:extLst>
              <a:ext uri="{FF2B5EF4-FFF2-40B4-BE49-F238E27FC236}">
                <a16:creationId xmlns:a16="http://schemas.microsoft.com/office/drawing/2014/main" id="{C6D726B1-2EB8-2D4A-A490-406DE727A886}"/>
              </a:ext>
            </a:extLst>
          </p:cNvPr>
          <p:cNvSpPr/>
          <p:nvPr/>
        </p:nvSpPr>
        <p:spPr>
          <a:xfrm>
            <a:off x="609600" y="1317448"/>
            <a:ext cx="5094083" cy="3046988"/>
          </a:xfrm>
          <a:prstGeom prst="rect">
            <a:avLst/>
          </a:prstGeom>
        </p:spPr>
        <p:txBody>
          <a:bodyPr wrap="square">
            <a:spAutoFit/>
          </a:bodyPr>
          <a:lstStyle/>
          <a:p>
            <a:pPr marL="342900" indent="-342900" algn="just">
              <a:buFont typeface="Arial" panose="020B0604020202020204" pitchFamily="34" charset="0"/>
              <a:buChar char="•"/>
            </a:pPr>
            <a:r>
              <a:rPr lang="en-US" altLang="en-US" sz="2400" dirty="0">
                <a:solidFill>
                  <a:srgbClr val="000000"/>
                </a:solidFill>
              </a:rPr>
              <a:t>The </a:t>
            </a:r>
            <a:r>
              <a:rPr lang="en-US" altLang="en-US" sz="2400" dirty="0">
                <a:solidFill>
                  <a:srgbClr val="0000FF"/>
                </a:solidFill>
              </a:rPr>
              <a:t>figure element</a:t>
            </a:r>
            <a:r>
              <a:rPr lang="en-US" altLang="en-US" sz="2400" dirty="0">
                <a:solidFill>
                  <a:srgbClr val="000000"/>
                </a:solidFill>
              </a:rPr>
              <a:t> describes a figure (such as an image, chart or table) in the document so that it could be moved to the side of the page or to another page. </a:t>
            </a:r>
          </a:p>
          <a:p>
            <a:pPr marL="342900" indent="-342900" algn="just">
              <a:buFont typeface="Arial" panose="020B0604020202020204" pitchFamily="34" charset="0"/>
              <a:buChar char="•"/>
            </a:pPr>
            <a:r>
              <a:rPr lang="en-US" altLang="en-US" sz="2400" dirty="0">
                <a:solidFill>
                  <a:srgbClr val="000000"/>
                </a:solidFill>
              </a:rPr>
              <a:t>The </a:t>
            </a:r>
            <a:r>
              <a:rPr lang="en-US" altLang="en-US" sz="2400" dirty="0" err="1">
                <a:solidFill>
                  <a:srgbClr val="0000FF"/>
                </a:solidFill>
              </a:rPr>
              <a:t>figcaption</a:t>
            </a:r>
            <a:r>
              <a:rPr lang="en-US" altLang="en-US" sz="2400" dirty="0">
                <a:solidFill>
                  <a:srgbClr val="0000FF"/>
                </a:solidFill>
              </a:rPr>
              <a:t> element</a:t>
            </a:r>
            <a:r>
              <a:rPr lang="en-US" altLang="en-US" sz="2400" dirty="0">
                <a:solidFill>
                  <a:srgbClr val="000000"/>
                </a:solidFill>
              </a:rPr>
              <a:t> provides a caption for the image in the figure element. </a:t>
            </a:r>
          </a:p>
        </p:txBody>
      </p:sp>
    </p:spTree>
    <p:extLst>
      <p:ext uri="{BB962C8B-B14F-4D97-AF65-F5344CB8AC3E}">
        <p14:creationId xmlns:p14="http://schemas.microsoft.com/office/powerpoint/2010/main" val="231533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662F-F394-46AA-99C9-A73C8E7BE179}"/>
              </a:ext>
            </a:extLst>
          </p:cNvPr>
          <p:cNvSpPr>
            <a:spLocks noGrp="1"/>
          </p:cNvSpPr>
          <p:nvPr>
            <p:ph type="title"/>
          </p:nvPr>
        </p:nvSpPr>
        <p:spPr/>
        <p:txBody>
          <a:bodyPr/>
          <a:lstStyle/>
          <a:p>
            <a:r>
              <a:rPr lang="en-US" dirty="0"/>
              <a:t>Putting it Together</a:t>
            </a:r>
          </a:p>
        </p:txBody>
      </p:sp>
      <p:sp>
        <p:nvSpPr>
          <p:cNvPr id="3" name="Content Placeholder 2">
            <a:extLst>
              <a:ext uri="{FF2B5EF4-FFF2-40B4-BE49-F238E27FC236}">
                <a16:creationId xmlns:a16="http://schemas.microsoft.com/office/drawing/2014/main" id="{27DBE390-4354-4637-A897-6E39C50CD810}"/>
              </a:ext>
            </a:extLst>
          </p:cNvPr>
          <p:cNvSpPr>
            <a:spLocks noGrp="1"/>
          </p:cNvSpPr>
          <p:nvPr>
            <p:ph idx="1"/>
          </p:nvPr>
        </p:nvSpPr>
        <p:spPr/>
        <p:txBody>
          <a:bodyPr/>
          <a:lstStyle/>
          <a:p>
            <a:pPr marL="0" indent="0">
              <a:buNone/>
            </a:pPr>
            <a:r>
              <a:rPr lang="en-US" dirty="0"/>
              <a:t>html for logo with caption below and citation for source.</a:t>
            </a:r>
          </a:p>
          <a:p>
            <a:pPr marL="0" indent="0">
              <a:buNone/>
            </a:pPr>
            <a:endParaRPr lang="en-US" dirty="0"/>
          </a:p>
          <a:p>
            <a:pPr marL="0" indent="0">
              <a:buNone/>
            </a:pPr>
            <a:r>
              <a:rPr lang="en-US" dirty="0"/>
              <a:t> &lt;figure&gt;</a:t>
            </a:r>
          </a:p>
          <a:p>
            <a:pPr marL="0" indent="0">
              <a:buNone/>
            </a:pPr>
            <a:r>
              <a:rPr lang="en-US" dirty="0"/>
              <a:t>   &lt;</a:t>
            </a:r>
            <a:r>
              <a:rPr lang="en-US" dirty="0" err="1"/>
              <a:t>img</a:t>
            </a:r>
            <a:r>
              <a:rPr lang="en-US" dirty="0"/>
              <a:t> </a:t>
            </a:r>
            <a:r>
              <a:rPr lang="en-US" dirty="0" err="1"/>
              <a:t>src</a:t>
            </a:r>
            <a:r>
              <a:rPr lang="en-US" dirty="0"/>
              <a:t>=“images/logo.png” alt=“Logo” width=“150” height=“100”&gt;</a:t>
            </a:r>
          </a:p>
          <a:p>
            <a:pPr marL="0" indent="0">
              <a:buNone/>
            </a:pPr>
            <a:r>
              <a:rPr lang="en-US" dirty="0"/>
              <a:t>   &lt;</a:t>
            </a:r>
            <a:r>
              <a:rPr lang="en-US" dirty="0" err="1"/>
              <a:t>figcaption</a:t>
            </a:r>
            <a:r>
              <a:rPr lang="en-US" dirty="0"/>
              <a:t>&gt;“Organization Logo” &lt;/</a:t>
            </a:r>
            <a:r>
              <a:rPr lang="en-US" dirty="0" err="1"/>
              <a:t>figcaption</a:t>
            </a:r>
            <a:r>
              <a:rPr lang="en-US" dirty="0"/>
              <a:t>&gt;</a:t>
            </a:r>
          </a:p>
          <a:p>
            <a:pPr marL="0" indent="0">
              <a:buNone/>
            </a:pPr>
            <a:r>
              <a:rPr lang="en-US" dirty="0"/>
              <a:t>   &lt;cite&gt;https://www..myorg.com/images/logo.png”&lt;/cite&gt;</a:t>
            </a:r>
          </a:p>
          <a:p>
            <a:pPr marL="0" indent="0">
              <a:buNone/>
            </a:pPr>
            <a:r>
              <a:rPr lang="en-US" dirty="0"/>
              <a:t>&lt;/figure&gt;</a:t>
            </a:r>
          </a:p>
        </p:txBody>
      </p:sp>
    </p:spTree>
    <p:extLst>
      <p:ext uri="{BB962C8B-B14F-4D97-AF65-F5344CB8AC3E}">
        <p14:creationId xmlns:p14="http://schemas.microsoft.com/office/powerpoint/2010/main" val="1637410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640F1-8E22-4A47-BA23-21253AA8949A}"/>
              </a:ext>
            </a:extLst>
          </p:cNvPr>
          <p:cNvPicPr>
            <a:picLocks noChangeAspect="1"/>
          </p:cNvPicPr>
          <p:nvPr/>
        </p:nvPicPr>
        <p:blipFill>
          <a:blip r:embed="rId2"/>
          <a:stretch>
            <a:fillRect/>
          </a:stretch>
        </p:blipFill>
        <p:spPr>
          <a:xfrm>
            <a:off x="2769363" y="309006"/>
            <a:ext cx="6548437" cy="3274219"/>
          </a:xfrm>
          <a:prstGeom prst="rect">
            <a:avLst/>
          </a:prstGeom>
        </p:spPr>
      </p:pic>
      <p:sp>
        <p:nvSpPr>
          <p:cNvPr id="8" name="Title 1">
            <a:extLst>
              <a:ext uri="{FF2B5EF4-FFF2-40B4-BE49-F238E27FC236}">
                <a16:creationId xmlns:a16="http://schemas.microsoft.com/office/drawing/2014/main" id="{69D4D011-EA26-3F41-B93D-63422CD0516C}"/>
              </a:ext>
            </a:extLst>
          </p:cNvPr>
          <p:cNvSpPr txBox="1">
            <a:spLocks/>
          </p:cNvSpPr>
          <p:nvPr/>
        </p:nvSpPr>
        <p:spPr>
          <a:xfrm>
            <a:off x="3464656" y="3583225"/>
            <a:ext cx="4967844" cy="1952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C00000"/>
                </a:solidFill>
              </a:rPr>
              <a:t>Any Question?</a:t>
            </a:r>
          </a:p>
        </p:txBody>
      </p:sp>
      <p:sp>
        <p:nvSpPr>
          <p:cNvPr id="4" name="Slide Number Placeholder 3">
            <a:extLst>
              <a:ext uri="{FF2B5EF4-FFF2-40B4-BE49-F238E27FC236}">
                <a16:creationId xmlns:a16="http://schemas.microsoft.com/office/drawing/2014/main" id="{43104D0F-C849-BA45-AC7C-713B118DB84A}"/>
              </a:ext>
            </a:extLst>
          </p:cNvPr>
          <p:cNvSpPr>
            <a:spLocks noGrp="1"/>
          </p:cNvSpPr>
          <p:nvPr>
            <p:ph type="sldNum" sz="quarter" idx="12"/>
          </p:nvPr>
        </p:nvSpPr>
        <p:spPr/>
        <p:txBody>
          <a:bodyPr/>
          <a:lstStyle/>
          <a:p>
            <a:fld id="{4EF9C409-AEBC-AC4B-B24C-458B6F1C7CF1}" type="slidenum">
              <a:rPr lang="en-US" smtClean="0"/>
              <a:t>16</a:t>
            </a:fld>
            <a:endParaRPr lang="en-US"/>
          </a:p>
        </p:txBody>
      </p:sp>
    </p:spTree>
    <p:extLst>
      <p:ext uri="{BB962C8B-B14F-4D97-AF65-F5344CB8AC3E}">
        <p14:creationId xmlns:p14="http://schemas.microsoft.com/office/powerpoint/2010/main" val="796589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2FAB-26C7-424E-A96F-BF02901B7598}"/>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AC6931F-3D73-C849-9755-92B529DFB40F}"/>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sz="2400" b="1" dirty="0"/>
              <a:t>Textbook</a:t>
            </a:r>
            <a:r>
              <a:rPr lang="en-US" sz="2400" dirty="0"/>
              <a:t>: </a:t>
            </a:r>
            <a:r>
              <a:rPr lang="en-US" sz="2400" dirty="0">
                <a:solidFill>
                  <a:srgbClr val="C00000"/>
                </a:solidFill>
              </a:rPr>
              <a:t>Fun</a:t>
            </a:r>
            <a:r>
              <a:rPr lang="en-US" sz="2400" dirty="0"/>
              <a:t>damentals of </a:t>
            </a:r>
            <a:r>
              <a:rPr lang="en-US" sz="2400" dirty="0">
                <a:solidFill>
                  <a:srgbClr val="C00000"/>
                </a:solidFill>
              </a:rPr>
              <a:t>Web</a:t>
            </a:r>
            <a:r>
              <a:rPr lang="en-US" sz="2400" dirty="0"/>
              <a:t> </a:t>
            </a:r>
            <a:r>
              <a:rPr lang="en-US" sz="2400" dirty="0">
                <a:solidFill>
                  <a:srgbClr val="C00000"/>
                </a:solidFill>
              </a:rPr>
              <a:t>Dev</a:t>
            </a:r>
            <a:r>
              <a:rPr lang="en-US" sz="2400" dirty="0"/>
              <a:t>elopment</a:t>
            </a:r>
          </a:p>
          <a:p>
            <a:pPr lvl="1"/>
            <a:r>
              <a:rPr lang="en-US" sz="2000" dirty="0"/>
              <a:t>Chapters 3 </a:t>
            </a:r>
          </a:p>
          <a:p>
            <a:pPr marL="0" indent="0">
              <a:buNone/>
            </a:pPr>
            <a:endParaRPr lang="en-US" sz="2400" dirty="0"/>
          </a:p>
        </p:txBody>
      </p:sp>
      <p:sp>
        <p:nvSpPr>
          <p:cNvPr id="4" name="Slide Number Placeholder 3">
            <a:extLst>
              <a:ext uri="{FF2B5EF4-FFF2-40B4-BE49-F238E27FC236}">
                <a16:creationId xmlns:a16="http://schemas.microsoft.com/office/drawing/2014/main" id="{09D5F899-427D-0746-B677-B1FFC74F979B}"/>
              </a:ext>
            </a:extLst>
          </p:cNvPr>
          <p:cNvSpPr>
            <a:spLocks noGrp="1"/>
          </p:cNvSpPr>
          <p:nvPr>
            <p:ph type="sldNum" sz="quarter" idx="12"/>
          </p:nvPr>
        </p:nvSpPr>
        <p:spPr/>
        <p:txBody>
          <a:bodyPr/>
          <a:lstStyle/>
          <a:p>
            <a:fld id="{4EF9C409-AEBC-AC4B-B24C-458B6F1C7CF1}" type="slidenum">
              <a:rPr lang="en-US" smtClean="0"/>
              <a:pPr/>
              <a:t>2</a:t>
            </a:fld>
            <a:endParaRPr lang="en-US"/>
          </a:p>
        </p:txBody>
      </p:sp>
      <p:sp>
        <p:nvSpPr>
          <p:cNvPr id="5" name="Rectangle 3">
            <a:extLst>
              <a:ext uri="{FF2B5EF4-FFF2-40B4-BE49-F238E27FC236}">
                <a16:creationId xmlns:a16="http://schemas.microsoft.com/office/drawing/2014/main" id="{D52F358C-A0A1-1C4D-96EE-BC5E221E3AAF}"/>
              </a:ext>
            </a:extLst>
          </p:cNvPr>
          <p:cNvSpPr txBox="1">
            <a:spLocks noChangeArrowheads="1"/>
          </p:cNvSpPr>
          <p:nvPr/>
        </p:nvSpPr>
        <p:spPr>
          <a:xfrm>
            <a:off x="838200" y="1825625"/>
            <a:ext cx="10863263" cy="4906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928" indent="-457200" algn="just">
              <a:defRPr/>
            </a:pPr>
            <a:r>
              <a:rPr lang="en-US" dirty="0"/>
              <a:t>By the end of this part of the course, you will</a:t>
            </a:r>
          </a:p>
          <a:p>
            <a:pPr marL="1024128" lvl="1" indent="-457200" algn="just">
              <a:defRPr/>
            </a:pPr>
            <a:r>
              <a:rPr lang="en-US" dirty="0"/>
              <a:t>learn how to work with images in HTML</a:t>
            </a:r>
          </a:p>
        </p:txBody>
      </p:sp>
      <p:pic>
        <p:nvPicPr>
          <p:cNvPr id="6" name="Picture 5">
            <a:extLst>
              <a:ext uri="{FF2B5EF4-FFF2-40B4-BE49-F238E27FC236}">
                <a16:creationId xmlns:a16="http://schemas.microsoft.com/office/drawing/2014/main" id="{BACB556C-6C9A-6F4C-A0AD-2D6F01255A59}"/>
              </a:ext>
            </a:extLst>
          </p:cNvPr>
          <p:cNvPicPr>
            <a:picLocks noChangeAspect="1"/>
          </p:cNvPicPr>
          <p:nvPr/>
        </p:nvPicPr>
        <p:blipFill>
          <a:blip r:embed="rId2"/>
          <a:stretch>
            <a:fillRect/>
          </a:stretch>
        </p:blipFill>
        <p:spPr>
          <a:xfrm>
            <a:off x="10198731" y="4125951"/>
            <a:ext cx="1654042" cy="2051012"/>
          </a:xfrm>
          <a:prstGeom prst="rect">
            <a:avLst/>
          </a:prstGeom>
        </p:spPr>
      </p:pic>
    </p:spTree>
    <p:extLst>
      <p:ext uri="{BB962C8B-B14F-4D97-AF65-F5344CB8AC3E}">
        <p14:creationId xmlns:p14="http://schemas.microsoft.com/office/powerpoint/2010/main" val="1013039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a:extLst>
              <a:ext uri="{FF2B5EF4-FFF2-40B4-BE49-F238E27FC236}">
                <a16:creationId xmlns:a16="http://schemas.microsoft.com/office/drawing/2014/main" id="{E466C683-22E1-2E40-A159-2EF3576B83FB}"/>
              </a:ext>
            </a:extLst>
          </p:cNvPr>
          <p:cNvSpPr>
            <a:spLocks noGrp="1" noChangeArrowheads="1"/>
          </p:cNvSpPr>
          <p:nvPr>
            <p:ph idx="1"/>
          </p:nvPr>
        </p:nvSpPr>
        <p:spPr>
          <a:xfrm>
            <a:off x="838199" y="1341438"/>
            <a:ext cx="10863263" cy="4906962"/>
          </a:xfrm>
        </p:spPr>
        <p:txBody>
          <a:bodyPr>
            <a:normAutofit/>
          </a:bodyPr>
          <a:lstStyle/>
          <a:p>
            <a:pPr marL="566928" indent="-457200" algn="just">
              <a:defRPr/>
            </a:pPr>
            <a:r>
              <a:rPr lang="en-US" dirty="0"/>
              <a:t>The most popular image formats used by web developers today are </a:t>
            </a:r>
            <a:r>
              <a:rPr lang="en-US" dirty="0">
                <a:solidFill>
                  <a:schemeClr val="accent2"/>
                </a:solidFill>
              </a:rPr>
              <a:t>PNG</a:t>
            </a:r>
            <a:r>
              <a:rPr lang="en-US" dirty="0"/>
              <a:t> (Portable Network Graphics) and </a:t>
            </a:r>
            <a:r>
              <a:rPr lang="en-US" dirty="0">
                <a:solidFill>
                  <a:schemeClr val="accent2"/>
                </a:solidFill>
              </a:rPr>
              <a:t>JPEG</a:t>
            </a:r>
            <a:r>
              <a:rPr lang="en-US" dirty="0"/>
              <a:t> (Joint Photographic Experts Group). </a:t>
            </a:r>
          </a:p>
          <a:p>
            <a:pPr marL="1024128" lvl="1" indent="-457200" algn="just">
              <a:defRPr/>
            </a:pPr>
            <a:r>
              <a:rPr lang="en-CA" dirty="0"/>
              <a:t>B</a:t>
            </a:r>
            <a:r>
              <a:rPr lang="en-US" dirty="0"/>
              <a:t>TW: jpg, JPG, JPEG, jpeg, </a:t>
            </a:r>
            <a:r>
              <a:rPr lang="en-US" dirty="0" err="1"/>
              <a:t>jpe</a:t>
            </a:r>
            <a:r>
              <a:rPr lang="en-US" dirty="0"/>
              <a:t> </a:t>
            </a:r>
            <a:r>
              <a:rPr lang="en-US" dirty="0">
                <a:sym typeface="Wingdings" panose="05000000000000000000" pitchFamily="2" charset="2"/>
              </a:rPr>
              <a:t> all </a:t>
            </a:r>
            <a:r>
              <a:rPr lang="en-US">
                <a:sym typeface="Wingdings" panose="05000000000000000000" pitchFamily="2" charset="2"/>
              </a:rPr>
              <a:t>the same</a:t>
            </a:r>
          </a:p>
          <a:p>
            <a:pPr marL="566928" indent="-457200" algn="just">
              <a:defRPr/>
            </a:pPr>
            <a:r>
              <a:rPr lang="en-US">
                <a:sym typeface="Wingdings" panose="05000000000000000000" pitchFamily="2" charset="2"/>
              </a:rPr>
              <a:t>Can also use Gif and Svg, the latter is an object oriented format.</a:t>
            </a:r>
            <a:endParaRPr lang="en-US" dirty="0"/>
          </a:p>
          <a:p>
            <a:pPr marL="566928" indent="-457200" algn="just">
              <a:defRPr/>
            </a:pPr>
            <a:r>
              <a:rPr lang="en-US" dirty="0"/>
              <a:t>Users can create images using specialized software, such as Adobe Photoshop Express (www.photoshop.com), G.I.M.P. (www.gimp.org), Inkscape (www.inkscape.org) and many more. </a:t>
            </a:r>
          </a:p>
        </p:txBody>
      </p:sp>
      <p:sp>
        <p:nvSpPr>
          <p:cNvPr id="53251" name="Slide Number Placeholder 3">
            <a:extLst>
              <a:ext uri="{FF2B5EF4-FFF2-40B4-BE49-F238E27FC236}">
                <a16:creationId xmlns:a16="http://schemas.microsoft.com/office/drawing/2014/main" id="{DAB8F29D-DAD5-B74C-B26A-D3B2C5FC0C7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3DE8F469-D964-2B4C-81DD-BADA3E839738}" type="slidenum">
              <a:rPr lang="en-US" altLang="en-US" sz="1200">
                <a:solidFill>
                  <a:schemeClr val="tx1"/>
                </a:solidFill>
              </a:rPr>
              <a:pPr eaLnBrk="1" hangingPunct="1"/>
              <a:t>3</a:t>
            </a:fld>
            <a:endParaRPr lang="en-US" altLang="en-US" sz="1200">
              <a:solidFill>
                <a:schemeClr val="tx1"/>
              </a:solidFill>
            </a:endParaRPr>
          </a:p>
        </p:txBody>
      </p:sp>
      <p:sp>
        <p:nvSpPr>
          <p:cNvPr id="65539" name="Rectangle 2">
            <a:extLst>
              <a:ext uri="{FF2B5EF4-FFF2-40B4-BE49-F238E27FC236}">
                <a16:creationId xmlns:a16="http://schemas.microsoft.com/office/drawing/2014/main" id="{1B835401-5938-CA45-94F8-52565E25C879}"/>
              </a:ext>
            </a:extLst>
          </p:cNvPr>
          <p:cNvSpPr>
            <a:spLocks noGrp="1" noChangeArrowheads="1"/>
          </p:cNvSpPr>
          <p:nvPr>
            <p:ph type="title"/>
          </p:nvPr>
        </p:nvSpPr>
        <p:spPr/>
        <p:txBody>
          <a:bodyPr/>
          <a:lstStyle/>
          <a:p>
            <a:pPr>
              <a:defRPr/>
            </a:pPr>
            <a:r>
              <a:rPr lang="en-US" dirty="0"/>
              <a:t>Images</a:t>
            </a:r>
          </a:p>
        </p:txBody>
      </p:sp>
    </p:spTree>
    <p:extLst>
      <p:ext uri="{BB962C8B-B14F-4D97-AF65-F5344CB8AC3E}">
        <p14:creationId xmlns:p14="http://schemas.microsoft.com/office/powerpoint/2010/main" val="70206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9555F7-7715-4E17-A900-04F7DFC60EAA}"/>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nchorCtr="0"/>
          <a:lstStyle/>
          <a:p>
            <a:pPr algn="ctr"/>
            <a:r>
              <a:rPr lang="en-CA" dirty="0"/>
              <a:t>IMPORTANT NOTIFICATION</a:t>
            </a:r>
            <a:endParaRPr lang="en-US" dirty="0"/>
          </a:p>
        </p:txBody>
      </p:sp>
      <p:sp>
        <p:nvSpPr>
          <p:cNvPr id="6" name="Content Placeholder 5">
            <a:extLst>
              <a:ext uri="{FF2B5EF4-FFF2-40B4-BE49-F238E27FC236}">
                <a16:creationId xmlns:a16="http://schemas.microsoft.com/office/drawing/2014/main" id="{3EE0515C-DA24-4EEA-AECD-C3210E1D3123}"/>
              </a:ext>
            </a:extLst>
          </p:cNvPr>
          <p:cNvSpPr>
            <a:spLocks noGrp="1"/>
          </p:cNvSpPr>
          <p:nvPr>
            <p:ph idx="1"/>
          </p:nvPr>
        </p:nvSpPr>
        <p:spPr/>
        <p:txBody>
          <a:bodyPr>
            <a:normAutofit fontScale="92500" lnSpcReduction="20000"/>
          </a:bodyPr>
          <a:lstStyle/>
          <a:p>
            <a:pPr marL="0" indent="0">
              <a:buNone/>
            </a:pPr>
            <a:r>
              <a:rPr lang="en-CA" dirty="0"/>
              <a:t>All images, </a:t>
            </a:r>
            <a:r>
              <a:rPr lang="en-CA" b="1" dirty="0"/>
              <a:t>published</a:t>
            </a:r>
            <a:r>
              <a:rPr lang="en-CA" dirty="0"/>
              <a:t> on the internet, are considered copyright.</a:t>
            </a:r>
          </a:p>
          <a:p>
            <a:pPr marL="0" indent="0">
              <a:buNone/>
            </a:pPr>
            <a:endParaRPr lang="en-CA" dirty="0"/>
          </a:p>
          <a:p>
            <a:pPr marL="0" indent="0">
              <a:buNone/>
            </a:pPr>
            <a:r>
              <a:rPr lang="en-CA" dirty="0"/>
              <a:t>Use of copyright material is illegal, unethical, and academically dishonest.</a:t>
            </a:r>
          </a:p>
          <a:p>
            <a:pPr marL="457200" lvl="1" indent="0">
              <a:buNone/>
            </a:pPr>
            <a:r>
              <a:rPr lang="en-CA" dirty="0"/>
              <a:t>Use of uncited images is plagiarism.</a:t>
            </a:r>
          </a:p>
          <a:p>
            <a:endParaRPr lang="en-CA" dirty="0"/>
          </a:p>
          <a:p>
            <a:pPr marL="0" indent="0">
              <a:buNone/>
            </a:pPr>
            <a:r>
              <a:rPr lang="en-CA" dirty="0"/>
              <a:t>So?</a:t>
            </a:r>
          </a:p>
          <a:p>
            <a:pPr lvl="1"/>
            <a:r>
              <a:rPr lang="en-CA" dirty="0"/>
              <a:t>Always </a:t>
            </a:r>
            <a:r>
              <a:rPr lang="en-CA" dirty="0">
                <a:hlinkClick r:id="rId2"/>
              </a:rPr>
              <a:t>cite</a:t>
            </a:r>
            <a:r>
              <a:rPr lang="en-CA" dirty="0"/>
              <a:t>.</a:t>
            </a:r>
          </a:p>
          <a:p>
            <a:pPr lvl="1"/>
            <a:r>
              <a:rPr lang="en-CA" dirty="0"/>
              <a:t>Use images from </a:t>
            </a:r>
            <a:r>
              <a:rPr lang="en-CA" dirty="0">
                <a:hlinkClick r:id="rId3"/>
              </a:rPr>
              <a:t>sources</a:t>
            </a:r>
            <a:r>
              <a:rPr lang="en-CA" dirty="0"/>
              <a:t> that use Creative commons copyright licenses.</a:t>
            </a:r>
          </a:p>
          <a:p>
            <a:pPr lvl="2"/>
            <a:r>
              <a:rPr lang="en-CA" dirty="0"/>
              <a:t>Google will search for them for you.</a:t>
            </a:r>
            <a:endParaRPr lang="en-US" dirty="0"/>
          </a:p>
        </p:txBody>
      </p:sp>
      <p:sp>
        <p:nvSpPr>
          <p:cNvPr id="7" name="Text Placeholder 6">
            <a:extLst>
              <a:ext uri="{FF2B5EF4-FFF2-40B4-BE49-F238E27FC236}">
                <a16:creationId xmlns:a16="http://schemas.microsoft.com/office/drawing/2014/main" id="{170B3BD0-C035-4B93-850F-73E0C25F126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AE74AEDF-1186-41A7-85BB-3E144CB0EF8D}"/>
              </a:ext>
            </a:extLst>
          </p:cNvPr>
          <p:cNvSpPr>
            <a:spLocks noGrp="1"/>
          </p:cNvSpPr>
          <p:nvPr>
            <p:ph type="sldNum" sz="quarter" idx="12"/>
          </p:nvPr>
        </p:nvSpPr>
        <p:spPr/>
        <p:txBody>
          <a:bodyPr/>
          <a:lstStyle/>
          <a:p>
            <a:fld id="{4EF9C409-AEBC-AC4B-B24C-458B6F1C7CF1}" type="slidenum">
              <a:rPr lang="en-US" smtClean="0"/>
              <a:pPr/>
              <a:t>4</a:t>
            </a:fld>
            <a:endParaRPr lang="en-US"/>
          </a:p>
        </p:txBody>
      </p:sp>
      <p:pic>
        <p:nvPicPr>
          <p:cNvPr id="9" name="Graphic 8" descr="Fireworks">
            <a:extLst>
              <a:ext uri="{FF2B5EF4-FFF2-40B4-BE49-F238E27FC236}">
                <a16:creationId xmlns:a16="http://schemas.microsoft.com/office/drawing/2014/main" id="{2AA9E2D3-B264-4E8F-9A52-40F340556B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0310" y="2569859"/>
            <a:ext cx="3291191" cy="3291191"/>
          </a:xfrm>
          <a:prstGeom prst="rect">
            <a:avLst/>
          </a:prstGeom>
        </p:spPr>
      </p:pic>
    </p:spTree>
    <p:extLst>
      <p:ext uri="{BB962C8B-B14F-4D97-AF65-F5344CB8AC3E}">
        <p14:creationId xmlns:p14="http://schemas.microsoft.com/office/powerpoint/2010/main" val="1227930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w3htp5_02_HTML5_pt1_Page_21">
            <a:extLst>
              <a:ext uri="{FF2B5EF4-FFF2-40B4-BE49-F238E27FC236}">
                <a16:creationId xmlns:a16="http://schemas.microsoft.com/office/drawing/2014/main" id="{CDC7312B-9056-BC47-84E6-185624F83C45}"/>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10521" t="22133" r="31510" b="49557"/>
          <a:stretch/>
        </p:blipFill>
        <p:spPr bwMode="auto">
          <a:xfrm>
            <a:off x="643467" y="2643580"/>
            <a:ext cx="5294716" cy="1570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1" descr="iw3htp5_02_HTML5_pt1_Page_20">
            <a:extLst>
              <a:ext uri="{FF2B5EF4-FFF2-40B4-BE49-F238E27FC236}">
                <a16:creationId xmlns:a16="http://schemas.microsoft.com/office/drawing/2014/main" id="{13CAD68A-9485-F347-AD79-AA08340D738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r="32760" b="28367"/>
          <a:stretch/>
        </p:blipFill>
        <p:spPr bwMode="auto">
          <a:xfrm>
            <a:off x="6253817" y="1715658"/>
            <a:ext cx="5294715" cy="34266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76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2B18-DA63-6D48-83F6-3D773CC8CE4C}"/>
              </a:ext>
            </a:extLst>
          </p:cNvPr>
          <p:cNvSpPr>
            <a:spLocks noGrp="1"/>
          </p:cNvSpPr>
          <p:nvPr>
            <p:ph type="title"/>
          </p:nvPr>
        </p:nvSpPr>
        <p:spPr/>
        <p:txBody>
          <a:bodyPr/>
          <a:lstStyle/>
          <a:p>
            <a:r>
              <a:rPr lang="en-US" dirty="0"/>
              <a:t>Image tag Syntax</a:t>
            </a:r>
          </a:p>
        </p:txBody>
      </p:sp>
      <p:sp>
        <p:nvSpPr>
          <p:cNvPr id="4" name="Slide Number Placeholder 3">
            <a:extLst>
              <a:ext uri="{FF2B5EF4-FFF2-40B4-BE49-F238E27FC236}">
                <a16:creationId xmlns:a16="http://schemas.microsoft.com/office/drawing/2014/main" id="{B618ADB3-3807-0B48-B0C3-1C0B921B8403}"/>
              </a:ext>
            </a:extLst>
          </p:cNvPr>
          <p:cNvSpPr>
            <a:spLocks noGrp="1"/>
          </p:cNvSpPr>
          <p:nvPr>
            <p:ph type="sldNum" sz="quarter" idx="12"/>
          </p:nvPr>
        </p:nvSpPr>
        <p:spPr/>
        <p:txBody>
          <a:bodyPr/>
          <a:lstStyle/>
          <a:p>
            <a:fld id="{4EF9C409-AEBC-AC4B-B24C-458B6F1C7CF1}" type="slidenum">
              <a:rPr lang="en-US" smtClean="0"/>
              <a:pPr/>
              <a:t>6</a:t>
            </a:fld>
            <a:endParaRPr lang="en-US"/>
          </a:p>
        </p:txBody>
      </p:sp>
      <p:graphicFrame>
        <p:nvGraphicFramePr>
          <p:cNvPr id="5" name="Object 2">
            <a:extLst>
              <a:ext uri="{FF2B5EF4-FFF2-40B4-BE49-F238E27FC236}">
                <a16:creationId xmlns:a16="http://schemas.microsoft.com/office/drawing/2014/main" id="{21FC7735-11DF-8B47-B89C-68D8F748392B}"/>
              </a:ext>
            </a:extLst>
          </p:cNvPr>
          <p:cNvGraphicFramePr>
            <a:graphicFrameLocks noChangeAspect="1"/>
          </p:cNvGraphicFramePr>
          <p:nvPr/>
        </p:nvGraphicFramePr>
        <p:xfrm>
          <a:off x="838200" y="1981200"/>
          <a:ext cx="10161760" cy="2895600"/>
        </p:xfrm>
        <a:graphic>
          <a:graphicData uri="http://schemas.openxmlformats.org/presentationml/2006/ole">
            <mc:AlternateContent xmlns:mc="http://schemas.openxmlformats.org/markup-compatibility/2006">
              <mc:Choice xmlns:v="urn:schemas-microsoft-com:vml" Requires="v">
                <p:oleObj spid="_x0000_s1035" name="Visio" r:id="rId3" imgW="7248477" imgH="1701800" progId="Visio.Drawing.11">
                  <p:embed/>
                </p:oleObj>
              </mc:Choice>
              <mc:Fallback>
                <p:oleObj name="Visio" r:id="rId3" imgW="7248477" imgH="1701800" progId="Visio.Drawing.11">
                  <p:embed/>
                  <p:pic>
                    <p:nvPicPr>
                      <p:cNvPr id="5" name="Object 2">
                        <a:extLst>
                          <a:ext uri="{FF2B5EF4-FFF2-40B4-BE49-F238E27FC236}">
                            <a16:creationId xmlns:a16="http://schemas.microsoft.com/office/drawing/2014/main" id="{21FC7735-11DF-8B47-B89C-68D8F7483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10161760" cy="2895600"/>
                      </a:xfrm>
                      <a:prstGeom prst="rect">
                        <a:avLst/>
                      </a:prstGeom>
                      <a:noFill/>
                    </p:spPr>
                  </p:pic>
                </p:oleObj>
              </mc:Fallback>
            </mc:AlternateContent>
          </a:graphicData>
        </a:graphic>
      </p:graphicFrame>
    </p:spTree>
    <p:extLst>
      <p:ext uri="{BB962C8B-B14F-4D97-AF65-F5344CB8AC3E}">
        <p14:creationId xmlns:p14="http://schemas.microsoft.com/office/powerpoint/2010/main" val="369484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a:extLst>
              <a:ext uri="{FF2B5EF4-FFF2-40B4-BE49-F238E27FC236}">
                <a16:creationId xmlns:a16="http://schemas.microsoft.com/office/drawing/2014/main" id="{E440D5C8-B030-CD4F-A8FD-0481235BA89A}"/>
              </a:ext>
            </a:extLst>
          </p:cNvPr>
          <p:cNvSpPr>
            <a:spLocks noGrp="1" noChangeArrowheads="1"/>
          </p:cNvSpPr>
          <p:nvPr>
            <p:ph idx="1"/>
          </p:nvPr>
        </p:nvSpPr>
        <p:spPr>
          <a:xfrm>
            <a:off x="838200" y="1492776"/>
            <a:ext cx="11014573" cy="4906962"/>
          </a:xfrm>
        </p:spPr>
        <p:txBody>
          <a:bodyPr>
            <a:normAutofit/>
          </a:bodyPr>
          <a:lstStyle/>
          <a:p>
            <a:pPr marL="452628" indent="-342900" algn="just">
              <a:defRPr/>
            </a:pPr>
            <a:r>
              <a:rPr lang="en-US" sz="2400" dirty="0"/>
              <a:t>The img element’s </a:t>
            </a:r>
            <a:r>
              <a:rPr lang="en-US" sz="2400" dirty="0">
                <a:solidFill>
                  <a:schemeClr val="accent1"/>
                </a:solidFill>
              </a:rPr>
              <a:t>src</a:t>
            </a:r>
            <a:r>
              <a:rPr lang="en-US" sz="2400" dirty="0"/>
              <a:t> attribute specifies an image’s location</a:t>
            </a:r>
          </a:p>
          <a:p>
            <a:pPr marL="452628" indent="-342900" algn="just">
              <a:defRPr/>
            </a:pPr>
            <a:r>
              <a:rPr lang="en-US" sz="2400" dirty="0"/>
              <a:t>Every img element must have an </a:t>
            </a:r>
            <a:r>
              <a:rPr lang="en-US" sz="2400" dirty="0">
                <a:solidFill>
                  <a:schemeClr val="accent1"/>
                </a:solidFill>
              </a:rPr>
              <a:t>alt</a:t>
            </a:r>
            <a:r>
              <a:rPr lang="en-US" sz="2400" dirty="0"/>
              <a:t> attribute.</a:t>
            </a:r>
          </a:p>
          <a:p>
            <a:pPr marL="736092" lvl="1" indent="-342900" algn="just">
              <a:spcBef>
                <a:spcPts val="324"/>
              </a:spcBef>
              <a:defRPr/>
            </a:pPr>
            <a:r>
              <a:rPr lang="en-US" dirty="0"/>
              <a:t>A browser may not be able to render an image. </a:t>
            </a:r>
          </a:p>
          <a:p>
            <a:pPr marL="736092" lvl="1" indent="-342900" algn="just">
              <a:spcBef>
                <a:spcPts val="324"/>
              </a:spcBef>
              <a:defRPr/>
            </a:pPr>
            <a:r>
              <a:rPr lang="en-US" dirty="0"/>
              <a:t>If a browser cannot render an image, the browser displays the alt attribute’s value. </a:t>
            </a:r>
          </a:p>
          <a:p>
            <a:pPr marL="736092" lvl="1" indent="-342900" algn="just">
              <a:spcBef>
                <a:spcPts val="324"/>
              </a:spcBef>
              <a:defRPr/>
            </a:pPr>
            <a:r>
              <a:rPr lang="en-US" dirty="0"/>
              <a:t>The alt attribute is also important for </a:t>
            </a:r>
            <a:r>
              <a:rPr lang="en-US" dirty="0">
                <a:solidFill>
                  <a:schemeClr val="accent2"/>
                </a:solidFill>
              </a:rPr>
              <a:t>accessibility</a:t>
            </a:r>
            <a:r>
              <a:rPr lang="en-US" dirty="0"/>
              <a:t>—speech synthesizer software can speak the alt attribute’s value so that a visually impaired user can understand what the browser is displaying. </a:t>
            </a:r>
          </a:p>
          <a:p>
            <a:pPr marL="393192" lvl="1" indent="0" algn="just">
              <a:spcBef>
                <a:spcPts val="324"/>
              </a:spcBef>
              <a:buNone/>
              <a:defRPr/>
            </a:pPr>
            <a:endParaRPr lang="en-US" dirty="0"/>
          </a:p>
          <a:p>
            <a:pPr marL="285750" lvl="1" indent="0" algn="ctr">
              <a:spcBef>
                <a:spcPts val="324"/>
              </a:spcBef>
              <a:buNone/>
              <a:defRPr/>
            </a:pPr>
            <a:r>
              <a:rPr lang="en-US" sz="2800" dirty="0"/>
              <a:t>For these reasons, </a:t>
            </a:r>
            <a:br>
              <a:rPr lang="en-US" sz="2800" dirty="0"/>
            </a:br>
            <a:r>
              <a:rPr lang="en-US" sz="2800" dirty="0">
                <a:solidFill>
                  <a:schemeClr val="accent2"/>
                </a:solidFill>
              </a:rPr>
              <a:t>always</a:t>
            </a:r>
            <a:r>
              <a:rPr lang="en-US" sz="2800" dirty="0"/>
              <a:t> include an alt attribute </a:t>
            </a:r>
            <a:br>
              <a:rPr lang="en-US" sz="2800" dirty="0"/>
            </a:br>
            <a:r>
              <a:rPr lang="en-US" sz="2800" dirty="0"/>
              <a:t>that describes the image’s contents.</a:t>
            </a:r>
          </a:p>
          <a:p>
            <a:pPr marL="393192" lvl="1" indent="0" algn="just">
              <a:spcBef>
                <a:spcPts val="324"/>
              </a:spcBef>
              <a:buNone/>
              <a:defRPr/>
            </a:pPr>
            <a:endParaRPr lang="en-US" dirty="0"/>
          </a:p>
        </p:txBody>
      </p:sp>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7</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US" dirty="0"/>
              <a:t>Images </a:t>
            </a:r>
          </a:p>
        </p:txBody>
      </p:sp>
    </p:spTree>
    <p:extLst>
      <p:ext uri="{BB962C8B-B14F-4D97-AF65-F5344CB8AC3E}">
        <p14:creationId xmlns:p14="http://schemas.microsoft.com/office/powerpoint/2010/main" val="98164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a:extLst>
              <a:ext uri="{FF2B5EF4-FFF2-40B4-BE49-F238E27FC236}">
                <a16:creationId xmlns:a16="http://schemas.microsoft.com/office/drawing/2014/main" id="{E440D5C8-B030-CD4F-A8FD-0481235BA89A}"/>
              </a:ext>
            </a:extLst>
          </p:cNvPr>
          <p:cNvSpPr>
            <a:spLocks noGrp="1" noChangeArrowheads="1"/>
          </p:cNvSpPr>
          <p:nvPr>
            <p:ph idx="1"/>
          </p:nvPr>
        </p:nvSpPr>
        <p:spPr>
          <a:xfrm>
            <a:off x="809624" y="1643582"/>
            <a:ext cx="11014573" cy="4906962"/>
          </a:xfrm>
        </p:spPr>
        <p:txBody>
          <a:bodyPr>
            <a:normAutofit/>
          </a:bodyPr>
          <a:lstStyle/>
          <a:p>
            <a:pPr marL="278892" indent="-342900" algn="just">
              <a:spcBef>
                <a:spcPts val="324"/>
              </a:spcBef>
              <a:defRPr/>
            </a:pPr>
            <a:r>
              <a:rPr lang="en-US" sz="2400" dirty="0">
                <a:solidFill>
                  <a:schemeClr val="accent1"/>
                </a:solidFill>
              </a:rPr>
              <a:t>Width</a:t>
            </a:r>
            <a:r>
              <a:rPr lang="en-US" sz="2400" dirty="0"/>
              <a:t> and </a:t>
            </a:r>
            <a:r>
              <a:rPr lang="en-US" sz="2400" dirty="0">
                <a:solidFill>
                  <a:schemeClr val="accent1"/>
                </a:solidFill>
              </a:rPr>
              <a:t>height</a:t>
            </a:r>
            <a:r>
              <a:rPr lang="en-US" sz="2400" dirty="0"/>
              <a:t> are optional attributes</a:t>
            </a:r>
          </a:p>
          <a:p>
            <a:pPr marL="516636" lvl="1" indent="-342900" algn="just">
              <a:defRPr/>
            </a:pPr>
            <a:r>
              <a:rPr lang="en-US" sz="2000" dirty="0"/>
              <a:t>If omitted, the browser uses the image’s actual width and height</a:t>
            </a:r>
          </a:p>
          <a:p>
            <a:pPr marL="516636" lvl="1" indent="-342900" algn="just">
              <a:defRPr/>
            </a:pPr>
            <a:r>
              <a:rPr lang="en-US" sz="2000" dirty="0"/>
              <a:t>Images are measured in </a:t>
            </a:r>
            <a:r>
              <a:rPr lang="en-US" sz="2000" dirty="0">
                <a:solidFill>
                  <a:schemeClr val="accent2"/>
                </a:solidFill>
              </a:rPr>
              <a:t>pixels </a:t>
            </a:r>
            <a:r>
              <a:rPr lang="en-US" sz="2000" dirty="0"/>
              <a:t>and</a:t>
            </a:r>
            <a:r>
              <a:rPr lang="en-US" sz="2000" dirty="0">
                <a:solidFill>
                  <a:schemeClr val="accent2"/>
                </a:solidFill>
              </a:rPr>
              <a:t> dimensions are enclosed in quotes</a:t>
            </a:r>
          </a:p>
          <a:p>
            <a:pPr marL="516636" lvl="1" indent="-342900" algn="just">
              <a:defRPr/>
            </a:pPr>
            <a:r>
              <a:rPr lang="en-US" sz="2000" dirty="0">
                <a:solidFill>
                  <a:schemeClr val="accent2"/>
                </a:solidFill>
              </a:rPr>
              <a:t>Always</a:t>
            </a:r>
            <a:r>
              <a:rPr lang="en-US" sz="2000" dirty="0"/>
              <a:t> include the </a:t>
            </a:r>
            <a:r>
              <a:rPr lang="en-US" sz="2000"/>
              <a:t>width and </a:t>
            </a:r>
            <a:r>
              <a:rPr lang="en-US" sz="2000" dirty="0"/>
              <a:t>height of an image in the &lt;</a:t>
            </a:r>
            <a:r>
              <a:rPr lang="en-US" sz="2000" dirty="0" err="1"/>
              <a:t>img</a:t>
            </a:r>
            <a:r>
              <a:rPr lang="en-US" sz="2000" dirty="0"/>
              <a:t>&gt; tag</a:t>
            </a:r>
          </a:p>
          <a:p>
            <a:pPr marL="973836" lvl="2" indent="-342900" algn="just">
              <a:defRPr/>
            </a:pPr>
            <a:r>
              <a:rPr lang="en-US" sz="1600" dirty="0"/>
              <a:t>When the browser loads the HTML file, it will know how much screen space to provide and can lay out the page properly</a:t>
            </a:r>
            <a:r>
              <a:rPr lang="en-US" sz="1600"/>
              <a:t>. </a:t>
            </a:r>
            <a:r>
              <a:rPr lang="en-CA" sz="1600">
                <a:solidFill>
                  <a:schemeClr val="accent2"/>
                </a:solidFill>
              </a:rPr>
              <a:t>Pages load </a:t>
            </a:r>
            <a:r>
              <a:rPr lang="en-CA" sz="1600" dirty="0">
                <a:solidFill>
                  <a:schemeClr val="accent2"/>
                </a:solidFill>
              </a:rPr>
              <a:t>and rendered faster.</a:t>
            </a:r>
            <a:endParaRPr lang="en-US" sz="2000" dirty="0">
              <a:solidFill>
                <a:schemeClr val="accent2"/>
              </a:solidFill>
            </a:endParaRPr>
          </a:p>
          <a:p>
            <a:pPr marL="342900" indent="-342900" algn="just">
              <a:defRPr/>
            </a:pPr>
            <a:r>
              <a:rPr lang="en-US" sz="2400" dirty="0"/>
              <a:t>Entering new dimensions for an image that change its width-to-height ratio distorts the appearance of the image. To avoid distortion, keep the same width-to-height </a:t>
            </a:r>
            <a:r>
              <a:rPr lang="en-US" sz="2400"/>
              <a:t>ratio. In other words enter either width or height but not both.</a:t>
            </a:r>
            <a:endParaRPr lang="en-US" sz="2400" dirty="0"/>
          </a:p>
          <a:p>
            <a:pPr marL="516636" lvl="1" indent="-342900" algn="just">
              <a:defRPr/>
            </a:pPr>
            <a:r>
              <a:rPr lang="en-CA" sz="2000" dirty="0"/>
              <a:t>S</a:t>
            </a:r>
            <a:r>
              <a:rPr lang="en-US" sz="2000" dirty="0" err="1"/>
              <a:t>imilarly</a:t>
            </a:r>
            <a:r>
              <a:rPr lang="en-US" sz="2000" dirty="0"/>
              <a:t>, </a:t>
            </a:r>
            <a:r>
              <a:rPr lang="en-US" sz="2000" dirty="0">
                <a:solidFill>
                  <a:schemeClr val="accent2"/>
                </a:solidFill>
              </a:rPr>
              <a:t>never</a:t>
            </a:r>
            <a:r>
              <a:rPr lang="en-US" sz="2000" dirty="0"/>
              <a:t> flip an image.</a:t>
            </a:r>
          </a:p>
        </p:txBody>
      </p:sp>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8</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US" dirty="0"/>
              <a:t>Image attributes: width &amp; height </a:t>
            </a:r>
          </a:p>
        </p:txBody>
      </p:sp>
    </p:spTree>
    <p:extLst>
      <p:ext uri="{BB962C8B-B14F-4D97-AF65-F5344CB8AC3E}">
        <p14:creationId xmlns:p14="http://schemas.microsoft.com/office/powerpoint/2010/main" val="104827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a:extLst>
              <a:ext uri="{FF2B5EF4-FFF2-40B4-BE49-F238E27FC236}">
                <a16:creationId xmlns:a16="http://schemas.microsoft.com/office/drawing/2014/main" id="{E440D5C8-B030-CD4F-A8FD-0481235BA89A}"/>
              </a:ext>
            </a:extLst>
          </p:cNvPr>
          <p:cNvSpPr>
            <a:spLocks noGrp="1" noChangeArrowheads="1"/>
          </p:cNvSpPr>
          <p:nvPr>
            <p:ph idx="1"/>
          </p:nvPr>
        </p:nvSpPr>
        <p:spPr>
          <a:xfrm>
            <a:off x="809624" y="1643582"/>
            <a:ext cx="11014573" cy="4906962"/>
          </a:xfrm>
        </p:spPr>
        <p:txBody>
          <a:bodyPr>
            <a:normAutofit/>
          </a:bodyPr>
          <a:lstStyle/>
          <a:p>
            <a:pPr marL="452628" indent="-342900" algn="just">
              <a:defRPr/>
            </a:pPr>
            <a:r>
              <a:rPr lang="en-US" sz="2400" dirty="0"/>
              <a:t>Some HTML5 elements (called </a:t>
            </a:r>
            <a:r>
              <a:rPr lang="en-US" sz="2400" b="1" dirty="0"/>
              <a:t>void elements</a:t>
            </a:r>
            <a:r>
              <a:rPr lang="en-US" sz="2400" dirty="0"/>
              <a:t>) contain only attributes and do not mark up text (i.e., text is not placed between a start and an end tag). </a:t>
            </a:r>
          </a:p>
          <a:p>
            <a:pPr marL="452628" indent="-342900" algn="just">
              <a:defRPr/>
            </a:pPr>
            <a:r>
              <a:rPr lang="en-US" sz="2400" dirty="0"/>
              <a:t>You can terminate void elements (such as the </a:t>
            </a:r>
            <a:r>
              <a:rPr lang="en-US" sz="2400" dirty="0" err="1"/>
              <a:t>img</a:t>
            </a:r>
            <a:r>
              <a:rPr lang="en-US" sz="2400" dirty="0"/>
              <a:t> element) by using the forward slash character (/) inside the closing right angle bracket (&gt;) of the start </a:t>
            </a:r>
            <a:r>
              <a:rPr lang="en-US" sz="2400"/>
              <a:t>tag.</a:t>
            </a:r>
            <a:br>
              <a:rPr lang="en-US" sz="2400"/>
            </a:br>
            <a:r>
              <a:rPr lang="en-US" sz="2400" b="1"/>
              <a:t>Note: </a:t>
            </a:r>
            <a:r>
              <a:rPr lang="en-US" sz="2400"/>
              <a:t>Do not do this in JTML 5!</a:t>
            </a:r>
            <a:endParaRPr lang="en-US" sz="2400" dirty="0"/>
          </a:p>
          <a:p>
            <a:pPr marL="452628" indent="-342900" algn="just">
              <a:defRPr/>
            </a:pPr>
            <a:r>
              <a:rPr lang="en-US" sz="2400" dirty="0"/>
              <a:t>For example:</a:t>
            </a:r>
          </a:p>
          <a:p>
            <a:pPr marL="109728" indent="0" algn="just">
              <a:buNone/>
              <a:defRPr/>
            </a:pPr>
            <a:r>
              <a:rPr lang="en-US" sz="2400" dirty="0"/>
              <a:t>	</a:t>
            </a:r>
            <a:r>
              <a:rPr lang="en-US" sz="1800" dirty="0">
                <a:latin typeface="Lucida Console" pitchFamily="49" charset="0"/>
              </a:rPr>
              <a:t>&lt;</a:t>
            </a:r>
            <a:r>
              <a:rPr lang="en-US" sz="1800" dirty="0" err="1">
                <a:latin typeface="Lucida Console" pitchFamily="49" charset="0"/>
              </a:rPr>
              <a:t>img</a:t>
            </a:r>
            <a:r>
              <a:rPr lang="en-US" sz="1800" dirty="0">
                <a:latin typeface="Lucida Console" pitchFamily="49" charset="0"/>
              </a:rPr>
              <a:t> </a:t>
            </a:r>
            <a:r>
              <a:rPr lang="en-US" sz="1800" dirty="0" err="1">
                <a:latin typeface="Lucida Console" pitchFamily="49" charset="0"/>
              </a:rPr>
              <a:t>src</a:t>
            </a:r>
            <a:r>
              <a:rPr lang="en-US" sz="1800" dirty="0">
                <a:latin typeface="Lucida Console" pitchFamily="49" charset="0"/>
              </a:rPr>
              <a:t> = "</a:t>
            </a:r>
            <a:r>
              <a:rPr lang="en-US" sz="1800" dirty="0" err="1">
                <a:latin typeface="Lucida Console" pitchFamily="49" charset="0"/>
              </a:rPr>
              <a:t>jhtp.png</a:t>
            </a:r>
            <a:r>
              <a:rPr lang="en-US" sz="1800" dirty="0">
                <a:latin typeface="Lucida Console" pitchFamily="49" charset="0"/>
              </a:rPr>
              <a:t>" width = "92" height = "120"</a:t>
            </a:r>
          </a:p>
          <a:p>
            <a:pPr marL="109728" indent="0" algn="just">
              <a:buNone/>
              <a:defRPr/>
            </a:pPr>
            <a:r>
              <a:rPr lang="en-US" sz="1800" dirty="0">
                <a:latin typeface="Lucida Console" pitchFamily="49" charset="0"/>
              </a:rPr>
              <a:t>	   alt = "Java How to Program book cover" /&gt;</a:t>
            </a:r>
          </a:p>
        </p:txBody>
      </p:sp>
      <p:sp>
        <p:nvSpPr>
          <p:cNvPr id="57347" name="Slide Number Placeholder 3">
            <a:extLst>
              <a:ext uri="{FF2B5EF4-FFF2-40B4-BE49-F238E27FC236}">
                <a16:creationId xmlns:a16="http://schemas.microsoft.com/office/drawing/2014/main" id="{F256920D-C4ED-3D43-A4AF-E4B8D9669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654A4C8-8556-D046-86A0-4A54BB019B3F}" type="slidenum">
              <a:rPr lang="en-US" altLang="en-US" sz="1200">
                <a:solidFill>
                  <a:schemeClr val="tx1"/>
                </a:solidFill>
              </a:rPr>
              <a:pPr eaLnBrk="1" hangingPunct="1"/>
              <a:t>9</a:t>
            </a:fld>
            <a:endParaRPr lang="en-US" altLang="en-US" sz="1200">
              <a:solidFill>
                <a:schemeClr val="tx1"/>
              </a:solidFill>
            </a:endParaRPr>
          </a:p>
        </p:txBody>
      </p:sp>
      <p:sp>
        <p:nvSpPr>
          <p:cNvPr id="65539" name="Rectangle 2">
            <a:extLst>
              <a:ext uri="{FF2B5EF4-FFF2-40B4-BE49-F238E27FC236}">
                <a16:creationId xmlns:a16="http://schemas.microsoft.com/office/drawing/2014/main" id="{E05B9E43-8E16-A746-A669-A0A77E2157D5}"/>
              </a:ext>
            </a:extLst>
          </p:cNvPr>
          <p:cNvSpPr>
            <a:spLocks noGrp="1" noChangeArrowheads="1"/>
          </p:cNvSpPr>
          <p:nvPr>
            <p:ph type="title"/>
          </p:nvPr>
        </p:nvSpPr>
        <p:spPr/>
        <p:txBody>
          <a:bodyPr/>
          <a:lstStyle/>
          <a:p>
            <a:pPr>
              <a:defRPr/>
            </a:pPr>
            <a:r>
              <a:rPr lang="en-US" dirty="0"/>
              <a:t>Images encode with Void element tag </a:t>
            </a:r>
          </a:p>
        </p:txBody>
      </p:sp>
    </p:spTree>
    <p:extLst>
      <p:ext uri="{BB962C8B-B14F-4D97-AF65-F5344CB8AC3E}">
        <p14:creationId xmlns:p14="http://schemas.microsoft.com/office/powerpoint/2010/main" val="220646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999</Words>
  <Application>Microsoft Office PowerPoint</Application>
  <PresentationFormat>Widescreen</PresentationFormat>
  <Paragraphs>104</Paragraphs>
  <Slides>16</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Calibri Light</vt:lpstr>
      <vt:lpstr>Courier</vt:lpstr>
      <vt:lpstr>Lucida Console</vt:lpstr>
      <vt:lpstr>Office Theme</vt:lpstr>
      <vt:lpstr>Visio</vt:lpstr>
      <vt:lpstr>HTML Images</vt:lpstr>
      <vt:lpstr>Objectives</vt:lpstr>
      <vt:lpstr>Images</vt:lpstr>
      <vt:lpstr>IMPORTANT NOTIFICATION</vt:lpstr>
      <vt:lpstr>PowerPoint Presentation</vt:lpstr>
      <vt:lpstr>Image tag Syntax</vt:lpstr>
      <vt:lpstr>Images </vt:lpstr>
      <vt:lpstr>Image attributes: width &amp; height </vt:lpstr>
      <vt:lpstr>Images encode with Void element tag </vt:lpstr>
      <vt:lpstr>Images as Hyperlinks </vt:lpstr>
      <vt:lpstr>Where to Place Images in Your Code </vt:lpstr>
      <vt:lpstr>Aligning Images Horizontally</vt:lpstr>
      <vt:lpstr>Aligning Images Vertically</vt:lpstr>
      <vt:lpstr>Figures and Captions </vt:lpstr>
      <vt:lpstr>Putting it Together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Images</dc:title>
  <dc:creator>Patrick Perri</dc:creator>
  <cp:lastModifiedBy>Jim Davis</cp:lastModifiedBy>
  <cp:revision>12</cp:revision>
  <dcterms:created xsi:type="dcterms:W3CDTF">2023-01-15T17:54:01Z</dcterms:created>
  <dcterms:modified xsi:type="dcterms:W3CDTF">2026-01-19T17:44:49Z</dcterms:modified>
</cp:coreProperties>
</file>